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77" r:id="rId3"/>
    <p:sldId id="285" r:id="rId4"/>
    <p:sldId id="257" r:id="rId5"/>
    <p:sldId id="286" r:id="rId6"/>
    <p:sldId id="287" r:id="rId7"/>
    <p:sldId id="288" r:id="rId8"/>
    <p:sldId id="262" r:id="rId9"/>
    <p:sldId id="289" r:id="rId10"/>
    <p:sldId id="290" r:id="rId11"/>
    <p:sldId id="278" r:id="rId12"/>
    <p:sldId id="291" r:id="rId13"/>
    <p:sldId id="279" r:id="rId14"/>
    <p:sldId id="292" r:id="rId15"/>
    <p:sldId id="29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8" autoAdjust="0"/>
  </p:normalViewPr>
  <p:slideViewPr>
    <p:cSldViewPr snapToGrid="0" snapToObjects="1">
      <p:cViewPr varScale="1">
        <p:scale>
          <a:sx n="114" d="100"/>
          <a:sy n="114" d="100"/>
        </p:scale>
        <p:origin x="1506" y="11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46DF83-A4E2-4C82-8819-0F6954BF96B4}" type="datetimeFigureOut">
              <a:rPr lang="en-US" smtClean="0"/>
              <a:t>02/25/2019</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9382D0B-98EC-4DE2-8FC2-EA021C47A9A0}" type="slidenum">
              <a:rPr lang="en-US" smtClean="0"/>
              <a:t>‹#›</a:t>
            </a:fld>
            <a:endParaRPr lang="en-US"/>
          </a:p>
        </p:txBody>
      </p:sp>
    </p:spTree>
    <p:extLst>
      <p:ext uri="{BB962C8B-B14F-4D97-AF65-F5344CB8AC3E}">
        <p14:creationId xmlns:p14="http://schemas.microsoft.com/office/powerpoint/2010/main" val="1823631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15000"/>
              </a:lnSpc>
              <a:spcBef>
                <a:spcPts val="0"/>
              </a:spcBef>
              <a:spcAft>
                <a:spcPts val="0"/>
              </a:spcAft>
              <a:buClr>
                <a:schemeClr val="dk2"/>
              </a:buClr>
              <a:buSzPts val="1100"/>
              <a:buFont typeface="Arial"/>
              <a:buNone/>
            </a:pPr>
            <a:r>
              <a:rPr lang="en-US" sz="1200" b="0" i="0" u="none" strike="noStrike" cap="none" dirty="0">
                <a:solidFill>
                  <a:schemeClr val="dk2"/>
                </a:solidFill>
                <a:latin typeface="+mn-lt"/>
                <a:ea typeface="Calibri"/>
                <a:cs typeface="Calibri"/>
                <a:sym typeface="Calibri"/>
              </a:rPr>
              <a:t>The challenge is hard, yes. We have an offering: Equitable Evaluation.</a:t>
            </a:r>
          </a:p>
          <a:p>
            <a:pPr marL="0" marR="0" lvl="0" indent="0" algn="l" rtl="0">
              <a:lnSpc>
                <a:spcPct val="115000"/>
              </a:lnSpc>
              <a:spcBef>
                <a:spcPts val="0"/>
              </a:spcBef>
              <a:spcAft>
                <a:spcPts val="0"/>
              </a:spcAft>
              <a:buClr>
                <a:schemeClr val="dk2"/>
              </a:buClr>
              <a:buSzPts val="1100"/>
              <a:buFont typeface="Arial"/>
              <a:buNone/>
            </a:pPr>
            <a:endParaRPr lang="en-US" sz="1200" b="0" i="0" u="none" strike="noStrike" cap="none" dirty="0">
              <a:solidFill>
                <a:schemeClr val="dk2"/>
              </a:solidFill>
              <a:latin typeface="+mn-lt"/>
              <a:ea typeface="Calibri"/>
              <a:cs typeface="Calibri"/>
              <a:sym typeface="Calibri"/>
            </a:endParaRPr>
          </a:p>
          <a:p>
            <a:pPr marL="0" marR="0" lvl="0" indent="0" algn="l" rtl="0">
              <a:lnSpc>
                <a:spcPct val="115000"/>
              </a:lnSpc>
              <a:spcBef>
                <a:spcPts val="0"/>
              </a:spcBef>
              <a:spcAft>
                <a:spcPts val="0"/>
              </a:spcAft>
              <a:buClr>
                <a:schemeClr val="dk2"/>
              </a:buClr>
              <a:buSzPts val="1100"/>
              <a:buFont typeface="Arial"/>
              <a:buNone/>
            </a:pPr>
            <a:r>
              <a:rPr lang="en-US" sz="1200" b="0" i="0" u="none" strike="noStrike" cap="none" dirty="0">
                <a:solidFill>
                  <a:schemeClr val="dk2"/>
                </a:solidFill>
                <a:latin typeface="+mn-lt"/>
                <a:ea typeface="Calibri"/>
                <a:cs typeface="Calibri"/>
                <a:sym typeface="Calibri"/>
              </a:rPr>
              <a:t>This work evolved from a paper published in 2014 in The Foundation Review co-written by my colleague Jill Casey and fellow panelist Dr. Leon Caldwell.  Through generous funding from the Kellogg Foundation, a team comprised of </a:t>
            </a:r>
            <a:r>
              <a:rPr lang="en-US" sz="1200" b="0" i="0" u="none" strike="noStrike" cap="none" dirty="0" err="1">
                <a:solidFill>
                  <a:schemeClr val="dk2"/>
                </a:solidFill>
                <a:latin typeface="+mn-lt"/>
                <a:ea typeface="Calibri"/>
                <a:cs typeface="Calibri"/>
                <a:sym typeface="Calibri"/>
              </a:rPr>
              <a:t>Luminare</a:t>
            </a:r>
            <a:r>
              <a:rPr lang="en-US" sz="1200" b="0" i="0" u="none" strike="noStrike" cap="none" dirty="0">
                <a:solidFill>
                  <a:schemeClr val="dk2"/>
                </a:solidFill>
                <a:latin typeface="+mn-lt"/>
                <a:ea typeface="Calibri"/>
                <a:cs typeface="Calibri"/>
                <a:sym typeface="Calibri"/>
              </a:rPr>
              <a:t> Group, CEI and JCP had a hypothesis. In philanthropy’s introspection around equity, evaluation was being overlooked.  Our findings revealed that was true and that there were ways in which foundations and evaluators were operating that were counter to the principles of equity found in grantmaking.</a:t>
            </a:r>
          </a:p>
          <a:p>
            <a:pPr marL="0" marR="0" lvl="0" indent="0" algn="l" rtl="0">
              <a:lnSpc>
                <a:spcPct val="115000"/>
              </a:lnSpc>
              <a:spcBef>
                <a:spcPts val="0"/>
              </a:spcBef>
              <a:spcAft>
                <a:spcPts val="0"/>
              </a:spcAft>
              <a:buClr>
                <a:schemeClr val="dk2"/>
              </a:buClr>
              <a:buSzPts val="1100"/>
              <a:buFont typeface="Arial"/>
              <a:buNone/>
            </a:pPr>
            <a:r>
              <a:rPr lang="en-US" sz="1200" b="0" i="0" u="none" strike="noStrike" cap="none" dirty="0">
                <a:solidFill>
                  <a:schemeClr val="dk2"/>
                </a:solidFill>
                <a:latin typeface="+mn-lt"/>
                <a:ea typeface="Calibri"/>
                <a:cs typeface="Calibri"/>
                <a:sym typeface="Calibri"/>
              </a:rPr>
              <a:t>In reviewing this slide, note the first square on the top changes everything.</a:t>
            </a:r>
          </a:p>
          <a:p>
            <a:pPr marL="0" marR="0" lvl="0" indent="0" algn="l" rtl="0">
              <a:spcBef>
                <a:spcPts val="0"/>
              </a:spcBef>
              <a:spcAft>
                <a:spcPts val="0"/>
              </a:spcAft>
              <a:buClr>
                <a:schemeClr val="dk1"/>
              </a:buClr>
              <a:buSzPts val="1100"/>
              <a:buFont typeface="Arial"/>
              <a:buNone/>
            </a:pPr>
            <a:endParaRPr lang="en-US" sz="1600" b="0" i="0" u="none" strike="noStrike" cap="none" dirty="0">
              <a:solidFill>
                <a:schemeClr val="dk1"/>
              </a:solidFill>
              <a:latin typeface="Arial"/>
              <a:ea typeface="Arial"/>
              <a:cs typeface="Arial"/>
              <a:sym typeface="Arial"/>
            </a:endParaRPr>
          </a:p>
          <a:p>
            <a:endParaRPr lang="en-US" dirty="0"/>
          </a:p>
        </p:txBody>
      </p:sp>
      <p:sp>
        <p:nvSpPr>
          <p:cNvPr id="4" name="Slide Number Placeholder 3"/>
          <p:cNvSpPr>
            <a:spLocks noGrp="1"/>
          </p:cNvSpPr>
          <p:nvPr>
            <p:ph type="sldNum" sz="quarter" idx="10"/>
          </p:nvPr>
        </p:nvSpPr>
        <p:spPr/>
        <p:txBody>
          <a:bodyPr/>
          <a:lstStyle/>
          <a:p>
            <a:fld id="{0DE6CF66-4ABF-1C47-8DE1-B610D501E279}" type="slidenum">
              <a:rPr lang="en-US" smtClean="0"/>
              <a:t>8</a:t>
            </a:fld>
            <a:endParaRPr lang="en-US"/>
          </a:p>
        </p:txBody>
      </p:sp>
    </p:spTree>
    <p:extLst>
      <p:ext uri="{BB962C8B-B14F-4D97-AF65-F5344CB8AC3E}">
        <p14:creationId xmlns:p14="http://schemas.microsoft.com/office/powerpoint/2010/main" val="17306520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n-US"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E7A8A79-A882-8B45-9202-614DE5496B89}" type="datetimeFigureOut">
              <a:rPr lang="en-US" smtClean="0"/>
              <a:t>02/25/2019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6C3A2-0B4D-2747-8C00-758335280000}"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7A8A79-A882-8B45-9202-614DE5496B89}" type="datetimeFigureOut">
              <a:rPr lang="en-US" smtClean="0"/>
              <a:t>02/25/2019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6C3A2-0B4D-2747-8C00-758335280000}"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E7A8A79-A882-8B45-9202-614DE5496B89}" type="datetimeFigureOut">
              <a:rPr lang="en-US" smtClean="0"/>
              <a:t>02/25/2019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6C3A2-0B4D-2747-8C00-758335280000}"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Shape 36"/>
        <p:cNvGrpSpPr/>
        <p:nvPr/>
      </p:nvGrpSpPr>
      <p:grpSpPr>
        <a:xfrm>
          <a:off x="0" y="0"/>
          <a:ext cx="0" cy="0"/>
          <a:chOff x="0" y="0"/>
          <a:chExt cx="0" cy="0"/>
        </a:xfrm>
      </p:grpSpPr>
      <p:sp>
        <p:nvSpPr>
          <p:cNvPr id="37" name="Shape 37"/>
          <p:cNvSpPr txBox="1">
            <a:spLocks noGrp="1"/>
          </p:cNvSpPr>
          <p:nvPr>
            <p:ph type="title"/>
          </p:nvPr>
        </p:nvSpPr>
        <p:spPr>
          <a:xfrm>
            <a:off x="425200" y="548767"/>
            <a:ext cx="8278026" cy="852800"/>
          </a:xfrm>
          <a:prstGeom prst="rect">
            <a:avLst/>
          </a:prstGeom>
        </p:spPr>
        <p:txBody>
          <a:bodyPr lIns="91425" tIns="91425" rIns="91425" bIns="91425" anchor="t" anchorCtr="0"/>
          <a:lstStyle>
            <a:lvl1pPr lvl="0" rtl="0">
              <a:spcBef>
                <a:spcPts val="0"/>
              </a:spcBef>
              <a:defRPr sz="3000">
                <a:solidFill>
                  <a:schemeClr val="tx1"/>
                </a:solidFill>
                <a:latin typeface="+mj-lt"/>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r>
              <a:rPr lang="en-US" dirty="0"/>
              <a:t>Click to edit Master title style</a:t>
            </a:r>
            <a:endParaRPr dirty="0"/>
          </a:p>
        </p:txBody>
      </p:sp>
      <p:cxnSp>
        <p:nvCxnSpPr>
          <p:cNvPr id="4" name="Shape 18">
            <a:extLst>
              <a:ext uri="{FF2B5EF4-FFF2-40B4-BE49-F238E27FC236}">
                <a16:creationId xmlns:a16="http://schemas.microsoft.com/office/drawing/2014/main" id="{3F6EDB3F-089B-5048-9CBA-0665045C1D01}"/>
              </a:ext>
            </a:extLst>
          </p:cNvPr>
          <p:cNvCxnSpPr>
            <a:cxnSpLocks/>
          </p:cNvCxnSpPr>
          <p:nvPr userDrawn="1"/>
        </p:nvCxnSpPr>
        <p:spPr>
          <a:xfrm>
            <a:off x="8210372" y="6320000"/>
            <a:ext cx="511628" cy="0"/>
          </a:xfrm>
          <a:prstGeom prst="straightConnector1">
            <a:avLst/>
          </a:prstGeom>
          <a:noFill/>
          <a:ln w="19050" cap="flat" cmpd="sng">
            <a:solidFill>
              <a:schemeClr val="accent3"/>
            </a:solidFill>
            <a:prstDash val="solid"/>
            <a:round/>
            <a:headEnd type="none" w="med" len="med"/>
            <a:tailEnd type="none" w="med" len="med"/>
          </a:ln>
        </p:spPr>
      </p:cxnSp>
      <p:sp>
        <p:nvSpPr>
          <p:cNvPr id="5" name="Shape 15">
            <a:extLst>
              <a:ext uri="{FF2B5EF4-FFF2-40B4-BE49-F238E27FC236}">
                <a16:creationId xmlns:a16="http://schemas.microsoft.com/office/drawing/2014/main" id="{1921307F-E101-724F-A3FD-91609B37AB0D}"/>
              </a:ext>
            </a:extLst>
          </p:cNvPr>
          <p:cNvSpPr txBox="1">
            <a:spLocks/>
          </p:cNvSpPr>
          <p:nvPr userDrawn="1"/>
        </p:nvSpPr>
        <p:spPr>
          <a:xfrm>
            <a:off x="8154525" y="6320000"/>
            <a:ext cx="548700" cy="456477"/>
          </a:xfrm>
          <a:prstGeom prst="rect">
            <a:avLst/>
          </a:prstGeom>
          <a:noFill/>
          <a:ln>
            <a:noFill/>
          </a:ln>
        </p:spPr>
        <p:txBody>
          <a:bodyPr lIns="68569" tIns="68569" rIns="68569" bIns="68569" anchor="ctr" anchorCtr="0">
            <a:noAutofit/>
          </a:bodyPr>
          <a:lstStyle>
            <a:defPPr>
              <a:defRPr lang="en-US"/>
            </a:defPPr>
            <a:lvl1pPr marL="0" algn="r" defTabSz="914400" rtl="0" eaLnBrk="1" latinLnBrk="0" hangingPunct="1">
              <a:defRPr sz="18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00584598-EA1A-BE40-82F4-C98577F712DB}" type="slidenum">
              <a:rPr lang="en-US" sz="1350" smtClean="0">
                <a:solidFill>
                  <a:schemeClr val="accent3"/>
                </a:solidFill>
              </a:rPr>
              <a:pPr/>
              <a:t>‹#›</a:t>
            </a:fld>
            <a:endParaRPr lang="en-US" sz="1350" dirty="0">
              <a:solidFill>
                <a:schemeClr val="accent3"/>
              </a:solidFill>
            </a:endParaRPr>
          </a:p>
        </p:txBody>
      </p:sp>
      <p:pic>
        <p:nvPicPr>
          <p:cNvPr id="7" name="Shape 502">
            <a:extLst>
              <a:ext uri="{FF2B5EF4-FFF2-40B4-BE49-F238E27FC236}">
                <a16:creationId xmlns:a16="http://schemas.microsoft.com/office/drawing/2014/main" id="{0E73EACE-FA7E-5C4D-A2FB-ACB7DFC06461}"/>
              </a:ext>
            </a:extLst>
          </p:cNvPr>
          <p:cNvPicPr preferRelativeResize="0">
            <a:picLocks noChangeAspect="1"/>
          </p:cNvPicPr>
          <p:nvPr userDrawn="1"/>
        </p:nvPicPr>
        <p:blipFill rotWithShape="1">
          <a:blip r:embed="rId2">
            <a:alphaModFix/>
          </a:blip>
          <a:srcRect/>
          <a:stretch/>
        </p:blipFill>
        <p:spPr>
          <a:xfrm>
            <a:off x="425199" y="6032360"/>
            <a:ext cx="342900" cy="575278"/>
          </a:xfrm>
          <a:prstGeom prst="rect">
            <a:avLst/>
          </a:prstGeom>
          <a:noFill/>
          <a:ln>
            <a:noFill/>
          </a:ln>
        </p:spPr>
      </p:pic>
      <p:cxnSp>
        <p:nvCxnSpPr>
          <p:cNvPr id="6" name="Shape 17">
            <a:extLst>
              <a:ext uri="{FF2B5EF4-FFF2-40B4-BE49-F238E27FC236}">
                <a16:creationId xmlns:a16="http://schemas.microsoft.com/office/drawing/2014/main" id="{A7FEA152-F483-B748-9304-FBF7D8387E5A}"/>
              </a:ext>
            </a:extLst>
          </p:cNvPr>
          <p:cNvCxnSpPr/>
          <p:nvPr userDrawn="1"/>
        </p:nvCxnSpPr>
        <p:spPr>
          <a:xfrm>
            <a:off x="425200" y="554200"/>
            <a:ext cx="8296800" cy="0"/>
          </a:xfrm>
          <a:prstGeom prst="straightConnector1">
            <a:avLst/>
          </a:prstGeom>
          <a:noFill/>
          <a:ln w="38100" cap="flat" cmpd="sng">
            <a:solidFill>
              <a:schemeClr val="accent3"/>
            </a:solidFill>
            <a:prstDash val="solid"/>
            <a:round/>
            <a:headEnd type="none" w="med" len="med"/>
            <a:tailEnd type="none" w="med" len="med"/>
          </a:ln>
        </p:spPr>
      </p:cxnSp>
      <p:sp>
        <p:nvSpPr>
          <p:cNvPr id="3" name="Content Placeholder 2">
            <a:extLst>
              <a:ext uri="{FF2B5EF4-FFF2-40B4-BE49-F238E27FC236}">
                <a16:creationId xmlns:a16="http://schemas.microsoft.com/office/drawing/2014/main" id="{8E41A3F8-C056-4644-A720-C85F01E60FCC}"/>
              </a:ext>
            </a:extLst>
          </p:cNvPr>
          <p:cNvSpPr>
            <a:spLocks noGrp="1"/>
          </p:cNvSpPr>
          <p:nvPr>
            <p:ph sz="quarter" idx="10"/>
          </p:nvPr>
        </p:nvSpPr>
        <p:spPr>
          <a:xfrm>
            <a:off x="425054" y="1582739"/>
            <a:ext cx="8278172" cy="4302125"/>
          </a:xfrm>
          <a:prstGeom prst="rect">
            <a:avLst/>
          </a:prstGeom>
        </p:spPr>
        <p:txBody>
          <a:bodyPr/>
          <a:lstStyle/>
          <a:p>
            <a:pPr lvl="0"/>
            <a:r>
              <a:rPr lang="en-US" dirty="0"/>
              <a:t>Edit Master text styles</a:t>
            </a:r>
          </a:p>
        </p:txBody>
      </p:sp>
    </p:spTree>
    <p:extLst>
      <p:ext uri="{BB962C8B-B14F-4D97-AF65-F5344CB8AC3E}">
        <p14:creationId xmlns:p14="http://schemas.microsoft.com/office/powerpoint/2010/main" val="39181176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E7A8A79-A882-8B45-9202-614DE5496B89}" type="datetimeFigureOut">
              <a:rPr lang="en-US" smtClean="0"/>
              <a:t>02/25/2019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6C3A2-0B4D-2747-8C00-758335280000}"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7E7A8A79-A882-8B45-9202-614DE5496B89}" type="datetimeFigureOut">
              <a:rPr lang="en-US" smtClean="0"/>
              <a:t>02/25/2019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36C3A2-0B4D-2747-8C00-758335280000}"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E7A8A79-A882-8B45-9202-614DE5496B89}" type="datetimeFigureOut">
              <a:rPr lang="en-US" smtClean="0"/>
              <a:t>02/25/2019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36C3A2-0B4D-2747-8C00-758335280000}"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E7A8A79-A882-8B45-9202-614DE5496B89}" type="datetimeFigureOut">
              <a:rPr lang="en-US" smtClean="0"/>
              <a:t>02/25/2019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36C3A2-0B4D-2747-8C00-758335280000}"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E7A8A79-A882-8B45-9202-614DE5496B89}" type="datetimeFigureOut">
              <a:rPr lang="en-US" smtClean="0"/>
              <a:t>02/25/2019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36C3A2-0B4D-2747-8C00-758335280000}"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E7A8A79-A882-8B45-9202-614DE5496B89}" type="datetimeFigureOut">
              <a:rPr lang="en-US" smtClean="0"/>
              <a:t>02/25/2019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36C3A2-0B4D-2747-8C00-758335280000}"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E7A8A79-A882-8B45-9202-614DE5496B89}" type="datetimeFigureOut">
              <a:rPr lang="en-US" smtClean="0"/>
              <a:t>02/25/2019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36C3A2-0B4D-2747-8C00-758335280000}"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7E7A8A79-A882-8B45-9202-614DE5496B89}" type="datetimeFigureOut">
              <a:rPr lang="en-US" smtClean="0"/>
              <a:t>02/25/2019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36C3A2-0B4D-2747-8C00-758335280000}"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E7A8A79-A882-8B45-9202-614DE5496B89}" type="datetimeFigureOut">
              <a:rPr lang="en-US" smtClean="0"/>
              <a:t>02/25/2019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36C3A2-0B4D-2747-8C00-758335280000}"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3.png"/><Relationship Id="rId1" Type="http://schemas.openxmlformats.org/officeDocument/2006/relationships/slideLayout" Target="../slideLayouts/slideLayout6.xml"/><Relationship Id="rId5" Type="http://schemas.openxmlformats.org/officeDocument/2006/relationships/image" Target="../media/image7.jpg"/><Relationship Id="rId4" Type="http://schemas.openxmlformats.org/officeDocument/2006/relationships/image" Target="../media/image6.jpg"/></Relationships>
</file>

<file path=ppt/slides/_rels/slide4.xml.rels><?xml version="1.0" encoding="UTF-8" standalone="yes"?>
<Relationships xmlns="http://schemas.openxmlformats.org/package/2006/relationships"><Relationship Id="rId3" Type="http://schemas.openxmlformats.org/officeDocument/2006/relationships/hyperlink" Target="https://www.centerforsocialinclusion.org/" TargetMode="External"/><Relationship Id="rId2" Type="http://schemas.openxmlformats.org/officeDocument/2006/relationships/image" Target="../media/image3.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VF PowerPoint A 1.png"/>
          <p:cNvPicPr>
            <a:picLocks noChangeAspect="1"/>
          </p:cNvPicPr>
          <p:nvPr/>
        </p:nvPicPr>
        <p:blipFill>
          <a:blip r:embed="rId2"/>
          <a:stretch>
            <a:fillRect/>
          </a:stretch>
        </p:blipFill>
        <p:spPr>
          <a:xfrm>
            <a:off x="0" y="0"/>
            <a:ext cx="9144000" cy="6858000"/>
          </a:xfrm>
          <a:prstGeom prst="rect">
            <a:avLst/>
          </a:prstGeom>
        </p:spPr>
      </p:pic>
      <p:sp>
        <p:nvSpPr>
          <p:cNvPr id="5" name="TextBox 4"/>
          <p:cNvSpPr txBox="1"/>
          <p:nvPr/>
        </p:nvSpPr>
        <p:spPr>
          <a:xfrm>
            <a:off x="1237069" y="1138018"/>
            <a:ext cx="6160602" cy="1538883"/>
          </a:xfrm>
          <a:prstGeom prst="rect">
            <a:avLst/>
          </a:prstGeom>
          <a:noFill/>
        </p:spPr>
        <p:txBody>
          <a:bodyPr wrap="square" rtlCol="0">
            <a:spAutoFit/>
          </a:bodyPr>
          <a:lstStyle/>
          <a:p>
            <a:r>
              <a:rPr lang="en-US" sz="5400" b="1" dirty="0">
                <a:solidFill>
                  <a:schemeClr val="bg1"/>
                </a:solidFill>
                <a:latin typeface="Arial" panose="020B0604020202020204" pitchFamily="34" charset="0"/>
                <a:cs typeface="Arial" panose="020B0604020202020204" pitchFamily="34" charset="0"/>
              </a:rPr>
              <a:t>LEVEL </a:t>
            </a:r>
            <a:r>
              <a:rPr lang="en-US" sz="4000" b="1" dirty="0">
                <a:solidFill>
                  <a:schemeClr val="bg1"/>
                </a:solidFill>
                <a:latin typeface="Arial" panose="020B0604020202020204" pitchFamily="34" charset="0"/>
                <a:cs typeface="Arial" panose="020B0604020202020204" pitchFamily="34" charset="0"/>
              </a:rPr>
              <a:t>Internal Grants Lunch and Learn</a:t>
            </a:r>
          </a:p>
        </p:txBody>
      </p:sp>
      <p:sp>
        <p:nvSpPr>
          <p:cNvPr id="6" name="TextBox 5"/>
          <p:cNvSpPr txBox="1"/>
          <p:nvPr/>
        </p:nvSpPr>
        <p:spPr>
          <a:xfrm>
            <a:off x="1251932" y="3018221"/>
            <a:ext cx="3984993" cy="584776"/>
          </a:xfrm>
          <a:prstGeom prst="rect">
            <a:avLst/>
          </a:prstGeom>
          <a:noFill/>
        </p:spPr>
        <p:txBody>
          <a:bodyPr wrap="square" rtlCol="0">
            <a:spAutoFit/>
          </a:bodyPr>
          <a:lstStyle/>
          <a:p>
            <a:r>
              <a:rPr lang="en-US" sz="3200" dirty="0">
                <a:solidFill>
                  <a:schemeClr val="bg1"/>
                </a:solidFill>
                <a:latin typeface="Arial" panose="020B0604020202020204" pitchFamily="34" charset="0"/>
                <a:cs typeface="Arial" panose="020B0604020202020204" pitchFamily="34" charset="0"/>
              </a:rPr>
              <a:t>February 25, 2019</a:t>
            </a:r>
            <a:endParaRPr lang="en-US" sz="3200"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F PowerPoint A 2.png"/>
          <p:cNvPicPr>
            <a:picLocks noChangeAspect="1"/>
          </p:cNvPicPr>
          <p:nvPr/>
        </p:nvPicPr>
        <p:blipFill>
          <a:blip r:embed="rId2"/>
          <a:stretch>
            <a:fillRect/>
          </a:stretch>
        </p:blipFill>
        <p:spPr>
          <a:xfrm>
            <a:off x="0" y="0"/>
            <a:ext cx="9144000" cy="6644640"/>
          </a:xfrm>
          <a:prstGeom prst="rect">
            <a:avLst/>
          </a:prstGeom>
        </p:spPr>
      </p:pic>
      <p:sp>
        <p:nvSpPr>
          <p:cNvPr id="2" name="Title 1">
            <a:extLst>
              <a:ext uri="{FF2B5EF4-FFF2-40B4-BE49-F238E27FC236}">
                <a16:creationId xmlns:a16="http://schemas.microsoft.com/office/drawing/2014/main" id="{10FA58C6-FCD0-4D29-B9A2-71B1D7E6F0F0}"/>
              </a:ext>
            </a:extLst>
          </p:cNvPr>
          <p:cNvSpPr>
            <a:spLocks noGrp="1"/>
          </p:cNvSpPr>
          <p:nvPr>
            <p:ph type="title"/>
          </p:nvPr>
        </p:nvSpPr>
        <p:spPr>
          <a:xfrm>
            <a:off x="457200" y="736600"/>
            <a:ext cx="8229600" cy="681038"/>
          </a:xfrm>
        </p:spPr>
        <p:txBody>
          <a:bodyPr>
            <a:normAutofit fontScale="90000"/>
          </a:bodyPr>
          <a:lstStyle/>
          <a:p>
            <a:r>
              <a:rPr lang="en-US" dirty="0"/>
              <a:t>LEVEL </a:t>
            </a:r>
            <a:endParaRPr lang="en-CA" dirty="0"/>
          </a:p>
        </p:txBody>
      </p:sp>
      <p:sp>
        <p:nvSpPr>
          <p:cNvPr id="3" name="Content Placeholder 2">
            <a:extLst>
              <a:ext uri="{FF2B5EF4-FFF2-40B4-BE49-F238E27FC236}">
                <a16:creationId xmlns:a16="http://schemas.microsoft.com/office/drawing/2014/main" id="{7C90EC99-90AA-47D7-AADE-3283FE88F4C0}"/>
              </a:ext>
            </a:extLst>
          </p:cNvPr>
          <p:cNvSpPr>
            <a:spLocks noGrp="1"/>
          </p:cNvSpPr>
          <p:nvPr>
            <p:ph idx="1"/>
          </p:nvPr>
        </p:nvSpPr>
        <p:spPr/>
        <p:txBody>
          <a:bodyPr>
            <a:normAutofit/>
          </a:bodyPr>
          <a:lstStyle/>
          <a:p>
            <a:pPr marL="0" lvl="0" indent="0">
              <a:spcBef>
                <a:spcPts val="0"/>
              </a:spcBef>
              <a:buNone/>
            </a:pPr>
            <a:r>
              <a:rPr lang="en-US" sz="3600" b="1" dirty="0">
                <a:solidFill>
                  <a:prstClr val="black"/>
                </a:solidFill>
              </a:rPr>
              <a:t>The Basics</a:t>
            </a:r>
          </a:p>
          <a:p>
            <a:pPr marL="0" lvl="0" indent="0">
              <a:spcBef>
                <a:spcPts val="0"/>
              </a:spcBef>
              <a:buNone/>
            </a:pPr>
            <a:endParaRPr lang="en-US" sz="3600" b="1" dirty="0">
              <a:solidFill>
                <a:prstClr val="black"/>
              </a:solidFill>
            </a:endParaRPr>
          </a:p>
          <a:p>
            <a:pPr marL="0" indent="0">
              <a:buNone/>
            </a:pPr>
            <a:endParaRPr lang="en-CA" dirty="0"/>
          </a:p>
        </p:txBody>
      </p:sp>
      <p:pic>
        <p:nvPicPr>
          <p:cNvPr id="5" name="Content Placeholder 4">
            <a:extLst>
              <a:ext uri="{FF2B5EF4-FFF2-40B4-BE49-F238E27FC236}">
                <a16:creationId xmlns:a16="http://schemas.microsoft.com/office/drawing/2014/main" id="{0A7E322A-7C71-4736-AAD3-A72B5ACEC178}"/>
              </a:ext>
            </a:extLst>
          </p:cNvPr>
          <p:cNvPicPr>
            <a:picLocks noChangeAspect="1"/>
          </p:cNvPicPr>
          <p:nvPr/>
        </p:nvPicPr>
        <p:blipFill>
          <a:blip r:embed="rId3"/>
          <a:stretch>
            <a:fillRect/>
          </a:stretch>
        </p:blipFill>
        <p:spPr>
          <a:xfrm>
            <a:off x="2718033" y="650660"/>
            <a:ext cx="3430356" cy="1058394"/>
          </a:xfrm>
          <a:prstGeom prst="rect">
            <a:avLst/>
          </a:prstGeom>
        </p:spPr>
      </p:pic>
      <p:pic>
        <p:nvPicPr>
          <p:cNvPr id="4" name="Picture 3">
            <a:extLst>
              <a:ext uri="{FF2B5EF4-FFF2-40B4-BE49-F238E27FC236}">
                <a16:creationId xmlns:a16="http://schemas.microsoft.com/office/drawing/2014/main" id="{1C4E2FBD-1485-495A-B0DC-4E25B24ACC86}"/>
              </a:ext>
            </a:extLst>
          </p:cNvPr>
          <p:cNvPicPr>
            <a:picLocks noChangeAspect="1"/>
          </p:cNvPicPr>
          <p:nvPr/>
        </p:nvPicPr>
        <p:blipFill>
          <a:blip r:embed="rId4"/>
          <a:stretch>
            <a:fillRect/>
          </a:stretch>
        </p:blipFill>
        <p:spPr>
          <a:xfrm>
            <a:off x="2462212" y="2726422"/>
            <a:ext cx="4219575" cy="3200400"/>
          </a:xfrm>
          <a:prstGeom prst="rect">
            <a:avLst/>
          </a:prstGeom>
        </p:spPr>
      </p:pic>
    </p:spTree>
    <p:extLst>
      <p:ext uri="{BB962C8B-B14F-4D97-AF65-F5344CB8AC3E}">
        <p14:creationId xmlns:p14="http://schemas.microsoft.com/office/powerpoint/2010/main" val="326053087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F PowerPoint A 2.png"/>
          <p:cNvPicPr>
            <a:picLocks noChangeAspect="1"/>
          </p:cNvPicPr>
          <p:nvPr/>
        </p:nvPicPr>
        <p:blipFill>
          <a:blip r:embed="rId2"/>
          <a:stretch>
            <a:fillRect/>
          </a:stretch>
        </p:blipFill>
        <p:spPr>
          <a:xfrm>
            <a:off x="0" y="0"/>
            <a:ext cx="9144000" cy="6644640"/>
          </a:xfrm>
          <a:prstGeom prst="rect">
            <a:avLst/>
          </a:prstGeom>
        </p:spPr>
      </p:pic>
      <p:sp>
        <p:nvSpPr>
          <p:cNvPr id="2" name="Title 1">
            <a:extLst>
              <a:ext uri="{FF2B5EF4-FFF2-40B4-BE49-F238E27FC236}">
                <a16:creationId xmlns:a16="http://schemas.microsoft.com/office/drawing/2014/main" id="{310B931E-69EA-44FF-8DB3-82D6FA122DE0}"/>
              </a:ext>
            </a:extLst>
          </p:cNvPr>
          <p:cNvSpPr>
            <a:spLocks noGrp="1"/>
          </p:cNvSpPr>
          <p:nvPr>
            <p:ph type="title"/>
          </p:nvPr>
        </p:nvSpPr>
        <p:spPr>
          <a:xfrm>
            <a:off x="457200" y="762000"/>
            <a:ext cx="8229600" cy="655638"/>
          </a:xfrm>
        </p:spPr>
        <p:txBody>
          <a:bodyPr>
            <a:normAutofit fontScale="90000"/>
          </a:bodyPr>
          <a:lstStyle/>
          <a:p>
            <a:r>
              <a:rPr lang="en-US" sz="3200" dirty="0">
                <a:latin typeface="Lato" panose="020F0502020204030203" pitchFamily="34" charset="0"/>
              </a:rPr>
              <a:t>Common Challenges and Barriers to Inclusion</a:t>
            </a:r>
            <a:endParaRPr lang="en-CA" sz="3200" dirty="0">
              <a:latin typeface="Lato" panose="020F0502020204030203" pitchFamily="34" charset="0"/>
            </a:endParaRPr>
          </a:p>
        </p:txBody>
      </p:sp>
      <p:graphicFrame>
        <p:nvGraphicFramePr>
          <p:cNvPr id="4" name="Content Placeholder 3">
            <a:extLst>
              <a:ext uri="{FF2B5EF4-FFF2-40B4-BE49-F238E27FC236}">
                <a16:creationId xmlns:a16="http://schemas.microsoft.com/office/drawing/2014/main" id="{06C12B19-1B0F-4A2D-AB23-CC0028804CB9}"/>
              </a:ext>
            </a:extLst>
          </p:cNvPr>
          <p:cNvGraphicFramePr>
            <a:graphicFrameLocks noGrp="1"/>
          </p:cNvGraphicFramePr>
          <p:nvPr>
            <p:ph idx="1"/>
            <p:extLst/>
          </p:nvPr>
        </p:nvGraphicFramePr>
        <p:xfrm>
          <a:off x="1165860" y="1514506"/>
          <a:ext cx="6812280" cy="4750899"/>
        </p:xfrm>
        <a:graphic>
          <a:graphicData uri="http://schemas.openxmlformats.org/drawingml/2006/table">
            <a:tbl>
              <a:tblPr firstRow="1" firstCol="1" bandRow="1"/>
              <a:tblGrid>
                <a:gridCol w="3406140">
                  <a:extLst>
                    <a:ext uri="{9D8B030D-6E8A-4147-A177-3AD203B41FA5}">
                      <a16:colId xmlns:a16="http://schemas.microsoft.com/office/drawing/2014/main" val="123230814"/>
                    </a:ext>
                  </a:extLst>
                </a:gridCol>
                <a:gridCol w="3406140">
                  <a:extLst>
                    <a:ext uri="{9D8B030D-6E8A-4147-A177-3AD203B41FA5}">
                      <a16:colId xmlns:a16="http://schemas.microsoft.com/office/drawing/2014/main" val="1677104352"/>
                    </a:ext>
                  </a:extLst>
                </a:gridCol>
              </a:tblGrid>
              <a:tr h="337341">
                <a:tc>
                  <a:txBody>
                    <a:bodyPr/>
                    <a:lstStyle/>
                    <a:p>
                      <a:pPr algn="ctr">
                        <a:lnSpc>
                          <a:spcPct val="115000"/>
                        </a:lnSpc>
                        <a:spcAft>
                          <a:spcPts val="0"/>
                        </a:spcAft>
                      </a:pPr>
                      <a:r>
                        <a:rPr lang="en-US" sz="1800" b="1" dirty="0">
                          <a:effectLst/>
                          <a:latin typeface="Lato" panose="020F0502020204030203" pitchFamily="34" charset="0"/>
                          <a:ea typeface="Calibri" panose="020F0502020204030204" pitchFamily="34" charset="0"/>
                          <a:cs typeface="Times New Roman" panose="02020603050405020304" pitchFamily="18" charset="0"/>
                        </a:rPr>
                        <a:t>Employment</a:t>
                      </a:r>
                      <a:endParaRPr lang="en-CA" sz="1800" dirty="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800" b="1">
                          <a:effectLst/>
                          <a:latin typeface="Lato" panose="020F0502020204030203" pitchFamily="34" charset="0"/>
                          <a:ea typeface="Calibri" panose="020F0502020204030204" pitchFamily="34" charset="0"/>
                          <a:cs typeface="Times New Roman" panose="02020603050405020304" pitchFamily="18" charset="0"/>
                        </a:rPr>
                        <a:t>Board Governance</a:t>
                      </a:r>
                      <a:endParaRPr lang="en-CA" sz="180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582450638"/>
                  </a:ext>
                </a:extLst>
              </a:tr>
              <a:tr h="674682">
                <a:tc>
                  <a:txBody>
                    <a:bodyPr/>
                    <a:lstStyle/>
                    <a:p>
                      <a:pPr>
                        <a:lnSpc>
                          <a:spcPct val="115000"/>
                        </a:lnSpc>
                        <a:spcAft>
                          <a:spcPts val="0"/>
                        </a:spcAft>
                      </a:pPr>
                      <a:r>
                        <a:rPr lang="en-US" sz="1800" dirty="0">
                          <a:effectLst/>
                          <a:latin typeface="Lato" panose="020F0502020204030203" pitchFamily="34" charset="0"/>
                          <a:ea typeface="Calibri" panose="020F0502020204030204" pitchFamily="34" charset="0"/>
                          <a:cs typeface="Times New Roman" panose="02020603050405020304" pitchFamily="18" charset="0"/>
                        </a:rPr>
                        <a:t>Low compensation in the non-profit sector</a:t>
                      </a:r>
                      <a:endParaRPr lang="en-CA" sz="1800" dirty="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effectLst/>
                          <a:latin typeface="Lato" panose="020F0502020204030203" pitchFamily="34" charset="0"/>
                          <a:ea typeface="Calibri" panose="020F0502020204030204" pitchFamily="34" charset="0"/>
                          <a:cs typeface="Times New Roman" panose="02020603050405020304" pitchFamily="18" charset="0"/>
                        </a:rPr>
                        <a:t>Time commitment (e.g., focused on school or career)</a:t>
                      </a:r>
                      <a:endParaRPr lang="en-CA" sz="180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67231834"/>
                  </a:ext>
                </a:extLst>
              </a:tr>
              <a:tr h="674682">
                <a:tc>
                  <a:txBody>
                    <a:bodyPr/>
                    <a:lstStyle/>
                    <a:p>
                      <a:pPr>
                        <a:lnSpc>
                          <a:spcPct val="115000"/>
                        </a:lnSpc>
                        <a:spcAft>
                          <a:spcPts val="0"/>
                        </a:spcAft>
                      </a:pPr>
                      <a:r>
                        <a:rPr lang="en-US" sz="1800" dirty="0">
                          <a:effectLst/>
                          <a:latin typeface="Lato" panose="020F0502020204030203" pitchFamily="34" charset="0"/>
                          <a:ea typeface="Calibri" panose="020F0502020204030204" pitchFamily="34" charset="0"/>
                          <a:cs typeface="Times New Roman" panose="02020603050405020304" pitchFamily="18" charset="0"/>
                        </a:rPr>
                        <a:t>Lack of skills or experience to work in the field</a:t>
                      </a:r>
                      <a:endParaRPr lang="en-CA" sz="1800" dirty="0">
                        <a:effectLst/>
                        <a:latin typeface="Lato" panose="020F0502020204030203"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800" dirty="0">
                          <a:effectLst/>
                          <a:latin typeface="Lato" panose="020F0502020204030203" pitchFamily="34" charset="0"/>
                          <a:ea typeface="Calibri" panose="020F0502020204030204" pitchFamily="34" charset="0"/>
                          <a:cs typeface="Times New Roman" panose="02020603050405020304" pitchFamily="18" charset="0"/>
                        </a:rPr>
                        <a:t> </a:t>
                      </a:r>
                      <a:endParaRPr lang="en-CA" sz="1800" dirty="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a:effectLst/>
                          <a:latin typeface="Lato" panose="020F0502020204030203" pitchFamily="34" charset="0"/>
                          <a:ea typeface="Calibri" panose="020F0502020204030204" pitchFamily="34" charset="0"/>
                          <a:cs typeface="Times New Roman" panose="02020603050405020304" pitchFamily="18" charset="0"/>
                        </a:rPr>
                        <a:t>Lack of training and experience</a:t>
                      </a:r>
                      <a:endParaRPr lang="en-CA" sz="1800" dirty="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268408912"/>
                  </a:ext>
                </a:extLst>
              </a:tr>
              <a:tr h="674682">
                <a:tc>
                  <a:txBody>
                    <a:bodyPr/>
                    <a:lstStyle/>
                    <a:p>
                      <a:pPr>
                        <a:lnSpc>
                          <a:spcPct val="115000"/>
                        </a:lnSpc>
                        <a:spcAft>
                          <a:spcPts val="0"/>
                        </a:spcAft>
                      </a:pPr>
                      <a:r>
                        <a:rPr lang="en-US" sz="1800" dirty="0">
                          <a:effectLst/>
                          <a:latin typeface="Lato" panose="020F0502020204030203" pitchFamily="34" charset="0"/>
                          <a:ea typeface="Calibri" panose="020F0502020204030204" pitchFamily="34" charset="0"/>
                          <a:cs typeface="Times New Roman" panose="02020603050405020304" pitchFamily="18" charset="0"/>
                        </a:rPr>
                        <a:t>Lack of funding for organizations to recruit</a:t>
                      </a:r>
                      <a:endParaRPr lang="en-CA" sz="1800" dirty="0">
                        <a:effectLst/>
                        <a:latin typeface="Lato" panose="020F0502020204030203"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800" dirty="0">
                          <a:effectLst/>
                          <a:latin typeface="Lato" panose="020F0502020204030203" pitchFamily="34" charset="0"/>
                          <a:ea typeface="Calibri" panose="020F0502020204030204" pitchFamily="34" charset="0"/>
                          <a:cs typeface="Times New Roman" panose="02020603050405020304" pitchFamily="18" charset="0"/>
                        </a:rPr>
                        <a:t> </a:t>
                      </a:r>
                      <a:endParaRPr lang="en-CA" sz="1800" dirty="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effectLst/>
                          <a:latin typeface="Lato" panose="020F0502020204030203" pitchFamily="34" charset="0"/>
                          <a:ea typeface="Calibri" panose="020F0502020204030204" pitchFamily="34" charset="0"/>
                          <a:cs typeface="Times New Roman" panose="02020603050405020304" pitchFamily="18" charset="0"/>
                        </a:rPr>
                        <a:t>Lack of interest in board governance</a:t>
                      </a:r>
                      <a:endParaRPr lang="en-CA" sz="180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09528811"/>
                  </a:ext>
                </a:extLst>
              </a:tr>
              <a:tr h="674682">
                <a:tc>
                  <a:txBody>
                    <a:bodyPr/>
                    <a:lstStyle/>
                    <a:p>
                      <a:pPr>
                        <a:lnSpc>
                          <a:spcPct val="115000"/>
                        </a:lnSpc>
                        <a:spcAft>
                          <a:spcPts val="0"/>
                        </a:spcAft>
                      </a:pPr>
                      <a:r>
                        <a:rPr lang="en-US" sz="1800">
                          <a:effectLst/>
                          <a:latin typeface="Lato" panose="020F0502020204030203" pitchFamily="34" charset="0"/>
                          <a:ea typeface="Calibri" panose="020F0502020204030204" pitchFamily="34" charset="0"/>
                          <a:cs typeface="Times New Roman" panose="02020603050405020304" pitchFamily="18" charset="0"/>
                        </a:rPr>
                        <a:t>Racism and stigma</a:t>
                      </a:r>
                      <a:endParaRPr lang="en-CA" sz="1800">
                        <a:effectLst/>
                        <a:latin typeface="Lato" panose="020F0502020204030203"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800">
                          <a:effectLst/>
                          <a:latin typeface="Lato" panose="020F0502020204030203" pitchFamily="34" charset="0"/>
                          <a:ea typeface="Calibri" panose="020F0502020204030204" pitchFamily="34" charset="0"/>
                          <a:cs typeface="Times New Roman" panose="02020603050405020304" pitchFamily="18" charset="0"/>
                        </a:rPr>
                        <a:t> </a:t>
                      </a:r>
                      <a:endParaRPr lang="en-CA" sz="180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a:effectLst/>
                          <a:latin typeface="Lato" panose="020F0502020204030203" pitchFamily="34" charset="0"/>
                          <a:ea typeface="Calibri" panose="020F0502020204030204" pitchFamily="34" charset="0"/>
                          <a:cs typeface="Times New Roman" panose="02020603050405020304" pitchFamily="18" charset="0"/>
                        </a:rPr>
                        <a:t>Unpaid volunteer position</a:t>
                      </a:r>
                      <a:endParaRPr lang="en-CA" sz="180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1355827"/>
                  </a:ext>
                </a:extLst>
              </a:tr>
              <a:tr h="1012023">
                <a:tc>
                  <a:txBody>
                    <a:bodyPr/>
                    <a:lstStyle/>
                    <a:p>
                      <a:pPr>
                        <a:lnSpc>
                          <a:spcPct val="115000"/>
                        </a:lnSpc>
                        <a:spcAft>
                          <a:spcPts val="0"/>
                        </a:spcAft>
                      </a:pPr>
                      <a:r>
                        <a:rPr lang="en-US" sz="1800">
                          <a:effectLst/>
                          <a:latin typeface="Lato" panose="020F0502020204030203" pitchFamily="34" charset="0"/>
                          <a:ea typeface="Calibri" panose="020F0502020204030204" pitchFamily="34" charset="0"/>
                          <a:cs typeface="Times New Roman" panose="02020603050405020304" pitchFamily="18" charset="0"/>
                        </a:rPr>
                        <a:t>Challenges in attracting applicants from this population group</a:t>
                      </a:r>
                      <a:endParaRPr lang="en-CA" sz="1800">
                        <a:effectLst/>
                        <a:latin typeface="Lato" panose="020F0502020204030203"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800">
                          <a:effectLst/>
                          <a:latin typeface="Lato" panose="020F0502020204030203" pitchFamily="34" charset="0"/>
                          <a:ea typeface="Calibri" panose="020F0502020204030204" pitchFamily="34" charset="0"/>
                          <a:cs typeface="Times New Roman" panose="02020603050405020304" pitchFamily="18" charset="0"/>
                        </a:rPr>
                        <a:t> </a:t>
                      </a:r>
                      <a:endParaRPr lang="en-CA" sz="180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a:effectLst/>
                          <a:latin typeface="Lato" panose="020F0502020204030203" pitchFamily="34" charset="0"/>
                          <a:ea typeface="Calibri" panose="020F0502020204030204" pitchFamily="34" charset="0"/>
                          <a:cs typeface="Times New Roman" panose="02020603050405020304" pitchFamily="18" charset="0"/>
                        </a:rPr>
                        <a:t>Lack of meaningful engagement with Indigenous, immigrant and refugee young adults</a:t>
                      </a:r>
                      <a:endParaRPr lang="en-CA" sz="1800" dirty="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27649585"/>
                  </a:ext>
                </a:extLst>
              </a:tr>
            </a:tbl>
          </a:graphicData>
        </a:graphic>
      </p:graphicFrame>
    </p:spTree>
    <p:extLst>
      <p:ext uri="{BB962C8B-B14F-4D97-AF65-F5344CB8AC3E}">
        <p14:creationId xmlns:p14="http://schemas.microsoft.com/office/powerpoint/2010/main" val="14937075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F PowerPoint A 2.png"/>
          <p:cNvPicPr>
            <a:picLocks noChangeAspect="1"/>
          </p:cNvPicPr>
          <p:nvPr/>
        </p:nvPicPr>
        <p:blipFill>
          <a:blip r:embed="rId2"/>
          <a:stretch>
            <a:fillRect/>
          </a:stretch>
        </p:blipFill>
        <p:spPr>
          <a:xfrm>
            <a:off x="0" y="-16778"/>
            <a:ext cx="9144000" cy="6644640"/>
          </a:xfrm>
          <a:prstGeom prst="rect">
            <a:avLst/>
          </a:prstGeom>
        </p:spPr>
      </p:pic>
      <p:sp>
        <p:nvSpPr>
          <p:cNvPr id="3" name="Title 2">
            <a:extLst>
              <a:ext uri="{FF2B5EF4-FFF2-40B4-BE49-F238E27FC236}">
                <a16:creationId xmlns:a16="http://schemas.microsoft.com/office/drawing/2014/main" id="{8E459D62-1257-46AD-814E-D3E5C6CE10D7}"/>
              </a:ext>
            </a:extLst>
          </p:cNvPr>
          <p:cNvSpPr>
            <a:spLocks noGrp="1"/>
          </p:cNvSpPr>
          <p:nvPr>
            <p:ph type="title"/>
          </p:nvPr>
        </p:nvSpPr>
        <p:spPr>
          <a:xfrm>
            <a:off x="457200" y="723900"/>
            <a:ext cx="8229600" cy="693738"/>
          </a:xfrm>
        </p:spPr>
        <p:txBody>
          <a:bodyPr>
            <a:normAutofit fontScale="90000"/>
          </a:bodyPr>
          <a:lstStyle/>
          <a:p>
            <a:r>
              <a:rPr lang="en-US" dirty="0">
                <a:latin typeface="Lato" panose="020F0502020204030203" pitchFamily="34" charset="0"/>
              </a:rPr>
              <a:t>Common Organizational Successes</a:t>
            </a:r>
            <a:endParaRPr lang="en-CA" dirty="0">
              <a:latin typeface="Lato" panose="020F0502020204030203" pitchFamily="34" charset="0"/>
            </a:endParaRPr>
          </a:p>
        </p:txBody>
      </p:sp>
      <p:graphicFrame>
        <p:nvGraphicFramePr>
          <p:cNvPr id="6" name="Content Placeholder 5">
            <a:extLst>
              <a:ext uri="{FF2B5EF4-FFF2-40B4-BE49-F238E27FC236}">
                <a16:creationId xmlns:a16="http://schemas.microsoft.com/office/drawing/2014/main" id="{53AB9094-484F-4BB6-AE7B-1DC7F648559F}"/>
              </a:ext>
            </a:extLst>
          </p:cNvPr>
          <p:cNvGraphicFramePr>
            <a:graphicFrameLocks noGrp="1"/>
          </p:cNvGraphicFramePr>
          <p:nvPr>
            <p:ph idx="1"/>
            <p:extLst/>
          </p:nvPr>
        </p:nvGraphicFramePr>
        <p:xfrm>
          <a:off x="1140460" y="2037936"/>
          <a:ext cx="6863080" cy="3630558"/>
        </p:xfrm>
        <a:graphic>
          <a:graphicData uri="http://schemas.openxmlformats.org/drawingml/2006/table">
            <a:tbl>
              <a:tblPr firstRow="1" firstCol="1" bandRow="1"/>
              <a:tblGrid>
                <a:gridCol w="3431540">
                  <a:extLst>
                    <a:ext uri="{9D8B030D-6E8A-4147-A177-3AD203B41FA5}">
                      <a16:colId xmlns:a16="http://schemas.microsoft.com/office/drawing/2014/main" val="2491201310"/>
                    </a:ext>
                  </a:extLst>
                </a:gridCol>
                <a:gridCol w="3431540">
                  <a:extLst>
                    <a:ext uri="{9D8B030D-6E8A-4147-A177-3AD203B41FA5}">
                      <a16:colId xmlns:a16="http://schemas.microsoft.com/office/drawing/2014/main" val="2531011713"/>
                    </a:ext>
                  </a:extLst>
                </a:gridCol>
              </a:tblGrid>
              <a:tr h="441978">
                <a:tc>
                  <a:txBody>
                    <a:bodyPr/>
                    <a:lstStyle/>
                    <a:p>
                      <a:pPr algn="ctr">
                        <a:lnSpc>
                          <a:spcPct val="115000"/>
                        </a:lnSpc>
                        <a:spcAft>
                          <a:spcPts val="0"/>
                        </a:spcAft>
                      </a:pPr>
                      <a:r>
                        <a:rPr lang="en-US" sz="1800" b="1" dirty="0">
                          <a:effectLst/>
                          <a:latin typeface="Lato" panose="020F0502020204030203" pitchFamily="34" charset="0"/>
                          <a:ea typeface="Calibri" panose="020F0502020204030204" pitchFamily="34" charset="0"/>
                          <a:cs typeface="Times New Roman" panose="02020603050405020304" pitchFamily="18" charset="0"/>
                        </a:rPr>
                        <a:t>Employment</a:t>
                      </a:r>
                      <a:endParaRPr lang="en-CA" sz="1800" dirty="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800" b="1">
                          <a:effectLst/>
                          <a:latin typeface="Lato" panose="020F0502020204030203" pitchFamily="34" charset="0"/>
                          <a:ea typeface="Calibri" panose="020F0502020204030204" pitchFamily="34" charset="0"/>
                          <a:cs typeface="Times New Roman" panose="02020603050405020304" pitchFamily="18" charset="0"/>
                        </a:rPr>
                        <a:t>Board Governance</a:t>
                      </a:r>
                      <a:endParaRPr lang="en-CA" sz="180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1632393288"/>
                  </a:ext>
                </a:extLst>
              </a:tr>
              <a:tr h="1767913">
                <a:tc>
                  <a:txBody>
                    <a:bodyPr/>
                    <a:lstStyle/>
                    <a:p>
                      <a:pPr>
                        <a:lnSpc>
                          <a:spcPct val="115000"/>
                        </a:lnSpc>
                        <a:spcAft>
                          <a:spcPts val="0"/>
                        </a:spcAft>
                      </a:pPr>
                      <a:r>
                        <a:rPr lang="en-US" sz="1800" dirty="0">
                          <a:effectLst/>
                          <a:latin typeface="Lato" panose="020F0502020204030203" pitchFamily="34" charset="0"/>
                          <a:ea typeface="Calibri" panose="020F0502020204030204" pitchFamily="34" charset="0"/>
                          <a:cs typeface="Times New Roman" panose="02020603050405020304" pitchFamily="18" charset="0"/>
                        </a:rPr>
                        <a:t>Successful transition from volunteer position to full-time or part-time staff</a:t>
                      </a:r>
                      <a:endParaRPr lang="en-CA" sz="1800" dirty="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a:effectLst/>
                          <a:latin typeface="Lato" panose="020F0502020204030203" pitchFamily="34" charset="0"/>
                          <a:ea typeface="Calibri" panose="020F0502020204030204" pitchFamily="34" charset="0"/>
                          <a:cs typeface="Times New Roman" panose="02020603050405020304" pitchFamily="18" charset="0"/>
                        </a:rPr>
                        <a:t>Lack of successes in recruiting and retaining Indigenous, immigrant and refugee young adults for board governance positions</a:t>
                      </a:r>
                      <a:endParaRPr lang="en-CA" sz="1800" dirty="0">
                        <a:effectLst/>
                        <a:latin typeface="Lato" panose="020F0502020204030203"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800" dirty="0">
                          <a:effectLst/>
                          <a:latin typeface="Lato" panose="020F0502020204030203" pitchFamily="34" charset="0"/>
                          <a:ea typeface="Calibri" panose="020F0502020204030204" pitchFamily="34" charset="0"/>
                          <a:cs typeface="Times New Roman" panose="02020603050405020304" pitchFamily="18" charset="0"/>
                        </a:rPr>
                        <a:t> </a:t>
                      </a:r>
                      <a:endParaRPr lang="en-CA" sz="1800" dirty="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80373127"/>
                  </a:ext>
                </a:extLst>
              </a:tr>
              <a:tr h="1325934">
                <a:tc>
                  <a:txBody>
                    <a:bodyPr/>
                    <a:lstStyle/>
                    <a:p>
                      <a:pPr>
                        <a:lnSpc>
                          <a:spcPct val="115000"/>
                        </a:lnSpc>
                        <a:spcAft>
                          <a:spcPts val="0"/>
                        </a:spcAft>
                      </a:pPr>
                      <a:r>
                        <a:rPr lang="en-US" sz="1800">
                          <a:effectLst/>
                          <a:latin typeface="Lato" panose="020F0502020204030203" pitchFamily="34" charset="0"/>
                          <a:ea typeface="Calibri" panose="020F0502020204030204" pitchFamily="34" charset="0"/>
                          <a:cs typeface="Times New Roman" panose="02020603050405020304" pitchFamily="18" charset="0"/>
                        </a:rPr>
                        <a:t>Positive experience for organizations who hired summer students and interns</a:t>
                      </a:r>
                      <a:endParaRPr lang="en-CA" sz="1800">
                        <a:effectLst/>
                        <a:latin typeface="Lato" panose="020F0502020204030203"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800">
                          <a:effectLst/>
                          <a:latin typeface="Lato" panose="020F0502020204030203" pitchFamily="34" charset="0"/>
                          <a:ea typeface="Calibri" panose="020F0502020204030204" pitchFamily="34" charset="0"/>
                          <a:cs typeface="Times New Roman" panose="02020603050405020304" pitchFamily="18" charset="0"/>
                        </a:rPr>
                        <a:t> </a:t>
                      </a:r>
                      <a:endParaRPr lang="en-CA" sz="180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800" dirty="0">
                          <a:effectLst/>
                          <a:latin typeface="Lato" panose="020F0502020204030203" pitchFamily="34" charset="0"/>
                          <a:ea typeface="Calibri" panose="020F0502020204030204" pitchFamily="34" charset="0"/>
                          <a:cs typeface="Times New Roman" panose="02020603050405020304" pitchFamily="18" charset="0"/>
                        </a:rPr>
                        <a:t>Acknowledged the need for more effort to be inclusive at board governance level</a:t>
                      </a:r>
                      <a:endParaRPr lang="en-CA" sz="1800" dirty="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62865654"/>
                  </a:ext>
                </a:extLst>
              </a:tr>
            </a:tbl>
          </a:graphicData>
        </a:graphic>
      </p:graphicFrame>
    </p:spTree>
    <p:extLst>
      <p:ext uri="{BB962C8B-B14F-4D97-AF65-F5344CB8AC3E}">
        <p14:creationId xmlns:p14="http://schemas.microsoft.com/office/powerpoint/2010/main" val="41578291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F PowerPoint A 2.png"/>
          <p:cNvPicPr>
            <a:picLocks noChangeAspect="1"/>
          </p:cNvPicPr>
          <p:nvPr/>
        </p:nvPicPr>
        <p:blipFill>
          <a:blip r:embed="rId2"/>
          <a:stretch>
            <a:fillRect/>
          </a:stretch>
        </p:blipFill>
        <p:spPr>
          <a:xfrm>
            <a:off x="0" y="-16778"/>
            <a:ext cx="9144000" cy="6644640"/>
          </a:xfrm>
          <a:prstGeom prst="rect">
            <a:avLst/>
          </a:prstGeom>
        </p:spPr>
      </p:pic>
      <p:sp>
        <p:nvSpPr>
          <p:cNvPr id="3" name="Title 2">
            <a:extLst>
              <a:ext uri="{FF2B5EF4-FFF2-40B4-BE49-F238E27FC236}">
                <a16:creationId xmlns:a16="http://schemas.microsoft.com/office/drawing/2014/main" id="{8E459D62-1257-46AD-814E-D3E5C6CE10D7}"/>
              </a:ext>
            </a:extLst>
          </p:cNvPr>
          <p:cNvSpPr>
            <a:spLocks noGrp="1"/>
          </p:cNvSpPr>
          <p:nvPr>
            <p:ph type="title"/>
          </p:nvPr>
        </p:nvSpPr>
        <p:spPr>
          <a:xfrm>
            <a:off x="457200" y="444500"/>
            <a:ext cx="8229600" cy="709036"/>
          </a:xfrm>
        </p:spPr>
        <p:txBody>
          <a:bodyPr>
            <a:normAutofit fontScale="90000"/>
          </a:bodyPr>
          <a:lstStyle/>
          <a:p>
            <a:r>
              <a:rPr lang="en-US" sz="3200" dirty="0">
                <a:latin typeface="Lato" panose="020F0502020204030203" pitchFamily="34" charset="0"/>
              </a:rPr>
              <a:t>Common Recruitment and Retention Strategies</a:t>
            </a:r>
            <a:endParaRPr lang="en-CA" sz="3200" dirty="0">
              <a:latin typeface="Lato" panose="020F0502020204030203" pitchFamily="34" charset="0"/>
            </a:endParaRPr>
          </a:p>
        </p:txBody>
      </p:sp>
      <p:graphicFrame>
        <p:nvGraphicFramePr>
          <p:cNvPr id="6" name="Content Placeholder 5">
            <a:extLst>
              <a:ext uri="{FF2B5EF4-FFF2-40B4-BE49-F238E27FC236}">
                <a16:creationId xmlns:a16="http://schemas.microsoft.com/office/drawing/2014/main" id="{9B5FD07F-CC5B-486D-AA23-9CB24410B4DC}"/>
              </a:ext>
            </a:extLst>
          </p:cNvPr>
          <p:cNvGraphicFramePr>
            <a:graphicFrameLocks noGrp="1"/>
          </p:cNvGraphicFramePr>
          <p:nvPr>
            <p:ph idx="1"/>
            <p:extLst/>
          </p:nvPr>
        </p:nvGraphicFramePr>
        <p:xfrm>
          <a:off x="1038860" y="1046339"/>
          <a:ext cx="7066280" cy="5447748"/>
        </p:xfrm>
        <a:graphic>
          <a:graphicData uri="http://schemas.openxmlformats.org/drawingml/2006/table">
            <a:tbl>
              <a:tblPr firstRow="1" firstCol="1" bandRow="1"/>
              <a:tblGrid>
                <a:gridCol w="3533140">
                  <a:extLst>
                    <a:ext uri="{9D8B030D-6E8A-4147-A177-3AD203B41FA5}">
                      <a16:colId xmlns:a16="http://schemas.microsoft.com/office/drawing/2014/main" val="3743733687"/>
                    </a:ext>
                  </a:extLst>
                </a:gridCol>
                <a:gridCol w="3533140">
                  <a:extLst>
                    <a:ext uri="{9D8B030D-6E8A-4147-A177-3AD203B41FA5}">
                      <a16:colId xmlns:a16="http://schemas.microsoft.com/office/drawing/2014/main" val="4046887337"/>
                    </a:ext>
                  </a:extLst>
                </a:gridCol>
              </a:tblGrid>
              <a:tr h="253829">
                <a:tc>
                  <a:txBody>
                    <a:bodyPr/>
                    <a:lstStyle/>
                    <a:p>
                      <a:pPr algn="ctr">
                        <a:lnSpc>
                          <a:spcPct val="115000"/>
                        </a:lnSpc>
                        <a:spcAft>
                          <a:spcPts val="0"/>
                        </a:spcAft>
                      </a:pPr>
                      <a:r>
                        <a:rPr lang="en-US" sz="1600" b="1">
                          <a:effectLst/>
                          <a:latin typeface="Lato" panose="020F0502020204030203" pitchFamily="34" charset="0"/>
                          <a:ea typeface="Calibri" panose="020F0502020204030204" pitchFamily="34" charset="0"/>
                          <a:cs typeface="Times New Roman" panose="02020603050405020304" pitchFamily="18" charset="0"/>
                        </a:rPr>
                        <a:t>Employment</a:t>
                      </a:r>
                      <a:endParaRPr lang="en-CA" sz="160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tc>
                  <a:txBody>
                    <a:bodyPr/>
                    <a:lstStyle/>
                    <a:p>
                      <a:pPr algn="ctr">
                        <a:lnSpc>
                          <a:spcPct val="115000"/>
                        </a:lnSpc>
                        <a:spcAft>
                          <a:spcPts val="0"/>
                        </a:spcAft>
                      </a:pPr>
                      <a:r>
                        <a:rPr lang="en-US" sz="1600" b="1">
                          <a:effectLst/>
                          <a:latin typeface="Lato" panose="020F0502020204030203" pitchFamily="34" charset="0"/>
                          <a:ea typeface="Calibri" panose="020F0502020204030204" pitchFamily="34" charset="0"/>
                          <a:cs typeface="Times New Roman" panose="02020603050405020304" pitchFamily="18" charset="0"/>
                        </a:rPr>
                        <a:t>Board Governance</a:t>
                      </a:r>
                      <a:endParaRPr lang="en-CA" sz="160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8CCE4"/>
                    </a:solidFill>
                  </a:tcPr>
                </a:tc>
                <a:extLst>
                  <a:ext uri="{0D108BD9-81ED-4DB2-BD59-A6C34878D82A}">
                    <a16:rowId xmlns:a16="http://schemas.microsoft.com/office/drawing/2014/main" val="2815800500"/>
                  </a:ext>
                </a:extLst>
              </a:tr>
              <a:tr h="1062954">
                <a:tc>
                  <a:txBody>
                    <a:bodyPr/>
                    <a:lstStyle/>
                    <a:p>
                      <a:pPr>
                        <a:lnSpc>
                          <a:spcPct val="115000"/>
                        </a:lnSpc>
                        <a:spcAft>
                          <a:spcPts val="0"/>
                        </a:spcAft>
                      </a:pPr>
                      <a:r>
                        <a:rPr lang="en-US" sz="1600" dirty="0">
                          <a:effectLst/>
                          <a:latin typeface="Lato" panose="020F0502020204030203" pitchFamily="34" charset="0"/>
                          <a:ea typeface="Calibri" panose="020F0502020204030204" pitchFamily="34" charset="0"/>
                          <a:cs typeface="Times New Roman" panose="02020603050405020304" pitchFamily="18" charset="0"/>
                        </a:rPr>
                        <a:t>Build relationships with other organizations in the community that serve this population group</a:t>
                      </a:r>
                      <a:endParaRPr lang="en-CA" sz="1600" dirty="0">
                        <a:effectLst/>
                        <a:latin typeface="Lato" panose="020F0502020204030203"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600" dirty="0">
                          <a:effectLst/>
                          <a:latin typeface="Lato" panose="020F0502020204030203" pitchFamily="34" charset="0"/>
                          <a:ea typeface="Calibri" panose="020F0502020204030204" pitchFamily="34" charset="0"/>
                          <a:cs typeface="Times New Roman" panose="02020603050405020304" pitchFamily="18" charset="0"/>
                        </a:rPr>
                        <a:t> </a:t>
                      </a:r>
                      <a:endParaRPr lang="en-CA" sz="1600" dirty="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effectLst/>
                          <a:latin typeface="Lato" panose="020F0502020204030203" pitchFamily="34" charset="0"/>
                          <a:ea typeface="Calibri" panose="020F0502020204030204" pitchFamily="34" charset="0"/>
                          <a:cs typeface="Times New Roman" panose="02020603050405020304" pitchFamily="18" charset="0"/>
                        </a:rPr>
                        <a:t>Build stronger relationships with organizations working with this population group</a:t>
                      </a:r>
                      <a:endParaRPr lang="en-CA" sz="160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32884148"/>
                  </a:ext>
                </a:extLst>
              </a:tr>
              <a:tr h="793246">
                <a:tc>
                  <a:txBody>
                    <a:bodyPr/>
                    <a:lstStyle/>
                    <a:p>
                      <a:pPr>
                        <a:lnSpc>
                          <a:spcPct val="115000"/>
                        </a:lnSpc>
                        <a:spcAft>
                          <a:spcPts val="0"/>
                        </a:spcAft>
                      </a:pPr>
                      <a:r>
                        <a:rPr lang="en-US" sz="1600">
                          <a:effectLst/>
                          <a:latin typeface="Lato" panose="020F0502020204030203" pitchFamily="34" charset="0"/>
                          <a:ea typeface="Calibri" panose="020F0502020204030204" pitchFamily="34" charset="0"/>
                          <a:cs typeface="Times New Roman" panose="02020603050405020304" pitchFamily="18" charset="0"/>
                        </a:rPr>
                        <a:t>Offer training programs and webinars to keep young adults engaged</a:t>
                      </a:r>
                      <a:endParaRPr lang="en-CA" sz="1600">
                        <a:effectLst/>
                        <a:latin typeface="Lato" panose="020F0502020204030203"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600">
                          <a:effectLst/>
                          <a:latin typeface="Lato" panose="020F0502020204030203" pitchFamily="34" charset="0"/>
                          <a:ea typeface="Calibri" panose="020F0502020204030204" pitchFamily="34" charset="0"/>
                          <a:cs typeface="Times New Roman" panose="02020603050405020304" pitchFamily="18" charset="0"/>
                        </a:rPr>
                        <a:t> </a:t>
                      </a:r>
                      <a:endParaRPr lang="en-CA" sz="160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effectLst/>
                          <a:latin typeface="Lato" panose="020F0502020204030203" pitchFamily="34" charset="0"/>
                          <a:ea typeface="Calibri" panose="020F0502020204030204" pitchFamily="34" charset="0"/>
                          <a:cs typeface="Times New Roman" panose="02020603050405020304" pitchFamily="18" charset="0"/>
                        </a:rPr>
                        <a:t>Get young adults engaged and interested in board governance</a:t>
                      </a:r>
                      <a:endParaRPr lang="en-CA" sz="160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480222893"/>
                  </a:ext>
                </a:extLst>
              </a:tr>
              <a:tr h="793246">
                <a:tc>
                  <a:txBody>
                    <a:bodyPr/>
                    <a:lstStyle/>
                    <a:p>
                      <a:pPr>
                        <a:lnSpc>
                          <a:spcPct val="115000"/>
                        </a:lnSpc>
                        <a:spcAft>
                          <a:spcPts val="0"/>
                        </a:spcAft>
                      </a:pPr>
                      <a:r>
                        <a:rPr lang="en-US" sz="1600" dirty="0">
                          <a:effectLst/>
                          <a:latin typeface="Lato" panose="020F0502020204030203" pitchFamily="34" charset="0"/>
                          <a:ea typeface="Calibri" panose="020F0502020204030204" pitchFamily="34" charset="0"/>
                          <a:cs typeface="Times New Roman" panose="02020603050405020304" pitchFamily="18" charset="0"/>
                        </a:rPr>
                        <a:t>Improve hiring practices and work as an organization to be inclusive</a:t>
                      </a:r>
                      <a:endParaRPr lang="en-CA" sz="1600" dirty="0">
                        <a:effectLst/>
                        <a:latin typeface="Lato" panose="020F0502020204030203"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600" dirty="0">
                          <a:effectLst/>
                          <a:latin typeface="Lato" panose="020F0502020204030203" pitchFamily="34" charset="0"/>
                          <a:ea typeface="Calibri" panose="020F0502020204030204" pitchFamily="34" charset="0"/>
                          <a:cs typeface="Times New Roman" panose="02020603050405020304" pitchFamily="18" charset="0"/>
                        </a:rPr>
                        <a:t> </a:t>
                      </a:r>
                      <a:endParaRPr lang="en-CA" sz="1600" dirty="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effectLst/>
                          <a:latin typeface="Lato" panose="020F0502020204030203" pitchFamily="34" charset="0"/>
                          <a:ea typeface="Calibri" panose="020F0502020204030204" pitchFamily="34" charset="0"/>
                          <a:cs typeface="Times New Roman" panose="02020603050405020304" pitchFamily="18" charset="0"/>
                        </a:rPr>
                        <a:t>Offer training, leadership development and mentorship support for young board members</a:t>
                      </a:r>
                      <a:endParaRPr lang="en-CA" sz="160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34361591"/>
                  </a:ext>
                </a:extLst>
              </a:tr>
              <a:tr h="793246">
                <a:tc>
                  <a:txBody>
                    <a:bodyPr/>
                    <a:lstStyle/>
                    <a:p>
                      <a:pPr>
                        <a:lnSpc>
                          <a:spcPct val="115000"/>
                        </a:lnSpc>
                        <a:spcAft>
                          <a:spcPts val="0"/>
                        </a:spcAft>
                      </a:pPr>
                      <a:r>
                        <a:rPr lang="en-US" sz="1600">
                          <a:effectLst/>
                          <a:latin typeface="Lato" panose="020F0502020204030203" pitchFamily="34" charset="0"/>
                          <a:ea typeface="Calibri" panose="020F0502020204030204" pitchFamily="34" charset="0"/>
                          <a:cs typeface="Times New Roman" panose="02020603050405020304" pitchFamily="18" charset="0"/>
                        </a:rPr>
                        <a:t>Support organizations with funding to hire from this population group</a:t>
                      </a:r>
                      <a:endParaRPr lang="en-CA" sz="1600">
                        <a:effectLst/>
                        <a:latin typeface="Lato" panose="020F0502020204030203"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600">
                          <a:effectLst/>
                          <a:latin typeface="Lato" panose="020F0502020204030203" pitchFamily="34" charset="0"/>
                          <a:ea typeface="Calibri" panose="020F0502020204030204" pitchFamily="34" charset="0"/>
                          <a:cs typeface="Times New Roman" panose="02020603050405020304" pitchFamily="18" charset="0"/>
                        </a:rPr>
                        <a:t> </a:t>
                      </a:r>
                      <a:endParaRPr lang="en-CA" sz="160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a:effectLst/>
                          <a:latin typeface="Lato" panose="020F0502020204030203" pitchFamily="34" charset="0"/>
                          <a:ea typeface="Calibri" panose="020F0502020204030204" pitchFamily="34" charset="0"/>
                          <a:cs typeface="Times New Roman" panose="02020603050405020304" pitchFamily="18" charset="0"/>
                        </a:rPr>
                        <a:t>Review current board governance policies, procedures and expectations</a:t>
                      </a:r>
                      <a:endParaRPr lang="en-CA" sz="160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49462585"/>
                  </a:ext>
                </a:extLst>
              </a:tr>
              <a:tr h="1580187">
                <a:tc>
                  <a:txBody>
                    <a:bodyPr/>
                    <a:lstStyle/>
                    <a:p>
                      <a:pPr>
                        <a:lnSpc>
                          <a:spcPct val="115000"/>
                        </a:lnSpc>
                        <a:spcAft>
                          <a:spcPts val="0"/>
                        </a:spcAft>
                      </a:pPr>
                      <a:r>
                        <a:rPr lang="en-US" sz="1600">
                          <a:effectLst/>
                          <a:latin typeface="Lato" panose="020F0502020204030203" pitchFamily="34" charset="0"/>
                          <a:ea typeface="Calibri" panose="020F0502020204030204" pitchFamily="34" charset="0"/>
                          <a:cs typeface="Times New Roman" panose="02020603050405020304" pitchFamily="18" charset="0"/>
                        </a:rPr>
                        <a:t>Connect with employment counsellors and job training programs, as well as attend career fairs at post-secondary institutions for recruitment</a:t>
                      </a:r>
                      <a:endParaRPr lang="en-CA" sz="1600">
                        <a:effectLst/>
                        <a:latin typeface="Lato" panose="020F0502020204030203"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600">
                          <a:effectLst/>
                          <a:latin typeface="Lato" panose="020F0502020204030203" pitchFamily="34" charset="0"/>
                          <a:ea typeface="Calibri" panose="020F0502020204030204" pitchFamily="34" charset="0"/>
                          <a:cs typeface="Times New Roman" panose="02020603050405020304" pitchFamily="18" charset="0"/>
                        </a:rPr>
                        <a:t> </a:t>
                      </a:r>
                      <a:endParaRPr lang="en-CA" sz="160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nSpc>
                          <a:spcPct val="115000"/>
                        </a:lnSpc>
                        <a:spcAft>
                          <a:spcPts val="0"/>
                        </a:spcAft>
                      </a:pPr>
                      <a:r>
                        <a:rPr lang="en-US" sz="1600" dirty="0">
                          <a:effectLst/>
                          <a:latin typeface="Lato" panose="020F0502020204030203" pitchFamily="34" charset="0"/>
                          <a:ea typeface="Calibri" panose="020F0502020204030204" pitchFamily="34" charset="0"/>
                          <a:cs typeface="Times New Roman" panose="02020603050405020304" pitchFamily="18" charset="0"/>
                        </a:rPr>
                        <a:t>Develop a toolkit for the board that includes information on how to recruit respectfully within Indigenous communities, proper language use, and be inclusive on board governance</a:t>
                      </a:r>
                      <a:endParaRPr lang="en-CA" sz="1600" dirty="0">
                        <a:effectLst/>
                        <a:latin typeface="Lato" panose="020F0502020204030203" pitchFamily="34" charset="0"/>
                        <a:ea typeface="Calibri" panose="020F0502020204030204" pitchFamily="34" charset="0"/>
                        <a:cs typeface="Times New Roman" panose="02020603050405020304" pitchFamily="18" charset="0"/>
                      </a:endParaRPr>
                    </a:p>
                    <a:p>
                      <a:pPr>
                        <a:lnSpc>
                          <a:spcPct val="115000"/>
                        </a:lnSpc>
                        <a:spcAft>
                          <a:spcPts val="0"/>
                        </a:spcAft>
                      </a:pPr>
                      <a:r>
                        <a:rPr lang="en-US" sz="1600" dirty="0">
                          <a:effectLst/>
                          <a:latin typeface="Lato" panose="020F0502020204030203" pitchFamily="34" charset="0"/>
                          <a:ea typeface="Calibri" panose="020F0502020204030204" pitchFamily="34" charset="0"/>
                          <a:cs typeface="Times New Roman" panose="02020603050405020304" pitchFamily="18" charset="0"/>
                        </a:rPr>
                        <a:t> </a:t>
                      </a:r>
                      <a:endParaRPr lang="en-CA" sz="1600" dirty="0">
                        <a:effectLst/>
                        <a:latin typeface="Lato" panose="020F0502020204030203"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099913940"/>
                  </a:ext>
                </a:extLst>
              </a:tr>
            </a:tbl>
          </a:graphicData>
        </a:graphic>
      </p:graphicFrame>
    </p:spTree>
    <p:extLst>
      <p:ext uri="{BB962C8B-B14F-4D97-AF65-F5344CB8AC3E}">
        <p14:creationId xmlns:p14="http://schemas.microsoft.com/office/powerpoint/2010/main" val="31507593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F PowerPoint A 2.png"/>
          <p:cNvPicPr>
            <a:picLocks noChangeAspect="1"/>
          </p:cNvPicPr>
          <p:nvPr/>
        </p:nvPicPr>
        <p:blipFill>
          <a:blip r:embed="rId2"/>
          <a:stretch>
            <a:fillRect/>
          </a:stretch>
        </p:blipFill>
        <p:spPr>
          <a:xfrm>
            <a:off x="0" y="0"/>
            <a:ext cx="9144000" cy="6644640"/>
          </a:xfrm>
          <a:prstGeom prst="rect">
            <a:avLst/>
          </a:prstGeom>
        </p:spPr>
      </p:pic>
      <p:sp>
        <p:nvSpPr>
          <p:cNvPr id="2" name="Title 1">
            <a:extLst>
              <a:ext uri="{FF2B5EF4-FFF2-40B4-BE49-F238E27FC236}">
                <a16:creationId xmlns:a16="http://schemas.microsoft.com/office/drawing/2014/main" id="{10FA58C6-FCD0-4D29-B9A2-71B1D7E6F0F0}"/>
              </a:ext>
            </a:extLst>
          </p:cNvPr>
          <p:cNvSpPr>
            <a:spLocks noGrp="1"/>
          </p:cNvSpPr>
          <p:nvPr>
            <p:ph type="title"/>
          </p:nvPr>
        </p:nvSpPr>
        <p:spPr>
          <a:xfrm>
            <a:off x="457200" y="736600"/>
            <a:ext cx="8229600" cy="681038"/>
          </a:xfrm>
        </p:spPr>
        <p:txBody>
          <a:bodyPr>
            <a:normAutofit fontScale="90000"/>
          </a:bodyPr>
          <a:lstStyle/>
          <a:p>
            <a:r>
              <a:rPr lang="en-US" dirty="0"/>
              <a:t>LEVEL </a:t>
            </a:r>
            <a:endParaRPr lang="en-CA" dirty="0"/>
          </a:p>
        </p:txBody>
      </p:sp>
      <p:sp>
        <p:nvSpPr>
          <p:cNvPr id="3" name="Content Placeholder 2">
            <a:extLst>
              <a:ext uri="{FF2B5EF4-FFF2-40B4-BE49-F238E27FC236}">
                <a16:creationId xmlns:a16="http://schemas.microsoft.com/office/drawing/2014/main" id="{7C90EC99-90AA-47D7-AADE-3283FE88F4C0}"/>
              </a:ext>
            </a:extLst>
          </p:cNvPr>
          <p:cNvSpPr>
            <a:spLocks noGrp="1"/>
          </p:cNvSpPr>
          <p:nvPr>
            <p:ph idx="1"/>
          </p:nvPr>
        </p:nvSpPr>
        <p:spPr/>
        <p:txBody>
          <a:bodyPr>
            <a:normAutofit/>
          </a:bodyPr>
          <a:lstStyle/>
          <a:p>
            <a:pPr marL="0" lvl="0" indent="0">
              <a:spcBef>
                <a:spcPts val="0"/>
              </a:spcBef>
              <a:buNone/>
            </a:pPr>
            <a:r>
              <a:rPr lang="en-US" sz="3600" b="1" dirty="0">
                <a:solidFill>
                  <a:prstClr val="black"/>
                </a:solidFill>
              </a:rPr>
              <a:t>Final Notes</a:t>
            </a:r>
          </a:p>
          <a:p>
            <a:pPr marL="0" lvl="0" indent="0">
              <a:spcBef>
                <a:spcPts val="0"/>
              </a:spcBef>
              <a:buNone/>
            </a:pPr>
            <a:endParaRPr lang="en-US" sz="3600" b="1" dirty="0">
              <a:solidFill>
                <a:prstClr val="black"/>
              </a:solidFill>
            </a:endParaRPr>
          </a:p>
          <a:p>
            <a:pPr>
              <a:spcBef>
                <a:spcPts val="0"/>
              </a:spcBef>
            </a:pPr>
            <a:r>
              <a:rPr lang="en-US" dirty="0">
                <a:solidFill>
                  <a:prstClr val="black"/>
                </a:solidFill>
              </a:rPr>
              <a:t>This is about learning. Be brave and ask good questions.</a:t>
            </a:r>
          </a:p>
          <a:p>
            <a:pPr>
              <a:spcBef>
                <a:spcPts val="0"/>
              </a:spcBef>
            </a:pPr>
            <a:endParaRPr lang="en-US" dirty="0">
              <a:solidFill>
                <a:prstClr val="black"/>
              </a:solidFill>
            </a:endParaRPr>
          </a:p>
          <a:p>
            <a:pPr>
              <a:spcBef>
                <a:spcPts val="0"/>
              </a:spcBef>
            </a:pPr>
            <a:r>
              <a:rPr lang="en-US" dirty="0">
                <a:solidFill>
                  <a:prstClr val="black"/>
                </a:solidFill>
              </a:rPr>
              <a:t>Collaborate! Invite your colleagues to join you.</a:t>
            </a:r>
          </a:p>
          <a:p>
            <a:pPr marL="0" indent="0">
              <a:spcBef>
                <a:spcPts val="0"/>
              </a:spcBef>
              <a:buNone/>
            </a:pPr>
            <a:endParaRPr lang="en-US" dirty="0">
              <a:solidFill>
                <a:prstClr val="black"/>
              </a:solidFill>
            </a:endParaRPr>
          </a:p>
          <a:p>
            <a:pPr>
              <a:spcBef>
                <a:spcPts val="0"/>
              </a:spcBef>
            </a:pPr>
            <a:r>
              <a:rPr lang="en-US" dirty="0">
                <a:solidFill>
                  <a:prstClr val="black"/>
                </a:solidFill>
              </a:rPr>
              <a:t>Be open to sharing what you are learning.</a:t>
            </a:r>
          </a:p>
          <a:p>
            <a:pPr marL="0" lvl="0" indent="0">
              <a:spcBef>
                <a:spcPts val="0"/>
              </a:spcBef>
              <a:buNone/>
            </a:pPr>
            <a:endParaRPr lang="en-US" sz="3600" b="1" dirty="0">
              <a:solidFill>
                <a:prstClr val="black"/>
              </a:solidFill>
            </a:endParaRPr>
          </a:p>
          <a:p>
            <a:pPr marL="0" indent="0">
              <a:buNone/>
            </a:pPr>
            <a:endParaRPr lang="en-CA" dirty="0"/>
          </a:p>
        </p:txBody>
      </p:sp>
      <p:pic>
        <p:nvPicPr>
          <p:cNvPr id="5" name="Content Placeholder 4">
            <a:extLst>
              <a:ext uri="{FF2B5EF4-FFF2-40B4-BE49-F238E27FC236}">
                <a16:creationId xmlns:a16="http://schemas.microsoft.com/office/drawing/2014/main" id="{0A7E322A-7C71-4736-AAD3-A72B5ACEC178}"/>
              </a:ext>
            </a:extLst>
          </p:cNvPr>
          <p:cNvPicPr>
            <a:picLocks noChangeAspect="1"/>
          </p:cNvPicPr>
          <p:nvPr/>
        </p:nvPicPr>
        <p:blipFill>
          <a:blip r:embed="rId3"/>
          <a:stretch>
            <a:fillRect/>
          </a:stretch>
        </p:blipFill>
        <p:spPr>
          <a:xfrm>
            <a:off x="2718033" y="650660"/>
            <a:ext cx="3430356" cy="1058394"/>
          </a:xfrm>
          <a:prstGeom prst="rect">
            <a:avLst/>
          </a:prstGeom>
        </p:spPr>
      </p:pic>
    </p:spTree>
    <p:extLst>
      <p:ext uri="{BB962C8B-B14F-4D97-AF65-F5344CB8AC3E}">
        <p14:creationId xmlns:p14="http://schemas.microsoft.com/office/powerpoint/2010/main" val="120852182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F PowerPoint A 2.png"/>
          <p:cNvPicPr>
            <a:picLocks noChangeAspect="1"/>
          </p:cNvPicPr>
          <p:nvPr/>
        </p:nvPicPr>
        <p:blipFill>
          <a:blip r:embed="rId2"/>
          <a:stretch>
            <a:fillRect/>
          </a:stretch>
        </p:blipFill>
        <p:spPr>
          <a:xfrm>
            <a:off x="0" y="0"/>
            <a:ext cx="9144000" cy="6644640"/>
          </a:xfrm>
          <a:prstGeom prst="rect">
            <a:avLst/>
          </a:prstGeom>
        </p:spPr>
      </p:pic>
      <p:sp>
        <p:nvSpPr>
          <p:cNvPr id="2" name="Title 1">
            <a:extLst>
              <a:ext uri="{FF2B5EF4-FFF2-40B4-BE49-F238E27FC236}">
                <a16:creationId xmlns:a16="http://schemas.microsoft.com/office/drawing/2014/main" id="{10FA58C6-FCD0-4D29-B9A2-71B1D7E6F0F0}"/>
              </a:ext>
            </a:extLst>
          </p:cNvPr>
          <p:cNvSpPr>
            <a:spLocks noGrp="1"/>
          </p:cNvSpPr>
          <p:nvPr>
            <p:ph type="title"/>
          </p:nvPr>
        </p:nvSpPr>
        <p:spPr>
          <a:xfrm>
            <a:off x="457200" y="736600"/>
            <a:ext cx="8229600" cy="681038"/>
          </a:xfrm>
        </p:spPr>
        <p:txBody>
          <a:bodyPr>
            <a:normAutofit fontScale="90000"/>
          </a:bodyPr>
          <a:lstStyle/>
          <a:p>
            <a:r>
              <a:rPr lang="en-US" dirty="0"/>
              <a:t>LEVEL </a:t>
            </a:r>
            <a:endParaRPr lang="en-CA" dirty="0"/>
          </a:p>
        </p:txBody>
      </p:sp>
      <p:sp>
        <p:nvSpPr>
          <p:cNvPr id="3" name="Content Placeholder 2">
            <a:extLst>
              <a:ext uri="{FF2B5EF4-FFF2-40B4-BE49-F238E27FC236}">
                <a16:creationId xmlns:a16="http://schemas.microsoft.com/office/drawing/2014/main" id="{7C90EC99-90AA-47D7-AADE-3283FE88F4C0}"/>
              </a:ext>
            </a:extLst>
          </p:cNvPr>
          <p:cNvSpPr>
            <a:spLocks noGrp="1"/>
          </p:cNvSpPr>
          <p:nvPr>
            <p:ph idx="1"/>
          </p:nvPr>
        </p:nvSpPr>
        <p:spPr/>
        <p:txBody>
          <a:bodyPr>
            <a:normAutofit/>
          </a:bodyPr>
          <a:lstStyle/>
          <a:p>
            <a:pPr marL="0" lvl="0" indent="0">
              <a:spcBef>
                <a:spcPts val="0"/>
              </a:spcBef>
              <a:buNone/>
            </a:pPr>
            <a:endParaRPr lang="en-US" sz="3600" b="1" dirty="0">
              <a:solidFill>
                <a:prstClr val="black"/>
              </a:solidFill>
            </a:endParaRPr>
          </a:p>
          <a:p>
            <a:pPr marL="0" indent="0">
              <a:buNone/>
            </a:pPr>
            <a:endParaRPr lang="en-CA" dirty="0"/>
          </a:p>
        </p:txBody>
      </p:sp>
      <p:pic>
        <p:nvPicPr>
          <p:cNvPr id="5" name="Content Placeholder 4">
            <a:extLst>
              <a:ext uri="{FF2B5EF4-FFF2-40B4-BE49-F238E27FC236}">
                <a16:creationId xmlns:a16="http://schemas.microsoft.com/office/drawing/2014/main" id="{0A7E322A-7C71-4736-AAD3-A72B5ACEC178}"/>
              </a:ext>
            </a:extLst>
          </p:cNvPr>
          <p:cNvPicPr>
            <a:picLocks noChangeAspect="1"/>
          </p:cNvPicPr>
          <p:nvPr/>
        </p:nvPicPr>
        <p:blipFill>
          <a:blip r:embed="rId3"/>
          <a:stretch>
            <a:fillRect/>
          </a:stretch>
        </p:blipFill>
        <p:spPr>
          <a:xfrm>
            <a:off x="2718033" y="650660"/>
            <a:ext cx="3430356" cy="1058394"/>
          </a:xfrm>
          <a:prstGeom prst="rect">
            <a:avLst/>
          </a:prstGeom>
        </p:spPr>
      </p:pic>
      <p:pic>
        <p:nvPicPr>
          <p:cNvPr id="6" name="Picture 5">
            <a:extLst>
              <a:ext uri="{FF2B5EF4-FFF2-40B4-BE49-F238E27FC236}">
                <a16:creationId xmlns:a16="http://schemas.microsoft.com/office/drawing/2014/main" id="{E958558B-8FA8-4F79-956A-3509A0B8184E}"/>
              </a:ext>
            </a:extLst>
          </p:cNvPr>
          <p:cNvPicPr>
            <a:picLocks noChangeAspect="1"/>
          </p:cNvPicPr>
          <p:nvPr/>
        </p:nvPicPr>
        <p:blipFill>
          <a:blip r:embed="rId4"/>
          <a:stretch>
            <a:fillRect/>
          </a:stretch>
        </p:blipFill>
        <p:spPr>
          <a:xfrm>
            <a:off x="2938462" y="2154238"/>
            <a:ext cx="3267075" cy="3409950"/>
          </a:xfrm>
          <a:prstGeom prst="rect">
            <a:avLst/>
          </a:prstGeom>
        </p:spPr>
      </p:pic>
    </p:spTree>
    <p:extLst>
      <p:ext uri="{BB962C8B-B14F-4D97-AF65-F5344CB8AC3E}">
        <p14:creationId xmlns:p14="http://schemas.microsoft.com/office/powerpoint/2010/main" val="5482288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F PowerPoint A 2.png"/>
          <p:cNvPicPr>
            <a:picLocks noChangeAspect="1"/>
          </p:cNvPicPr>
          <p:nvPr/>
        </p:nvPicPr>
        <p:blipFill>
          <a:blip r:embed="rId2"/>
          <a:stretch>
            <a:fillRect/>
          </a:stretch>
        </p:blipFill>
        <p:spPr>
          <a:xfrm>
            <a:off x="0" y="0"/>
            <a:ext cx="9144000" cy="6644640"/>
          </a:xfrm>
          <a:prstGeom prst="rect">
            <a:avLst/>
          </a:prstGeom>
        </p:spPr>
      </p:pic>
      <p:sp>
        <p:nvSpPr>
          <p:cNvPr id="2" name="Title 1">
            <a:extLst>
              <a:ext uri="{FF2B5EF4-FFF2-40B4-BE49-F238E27FC236}">
                <a16:creationId xmlns:a16="http://schemas.microsoft.com/office/drawing/2014/main" id="{10FA58C6-FCD0-4D29-B9A2-71B1D7E6F0F0}"/>
              </a:ext>
            </a:extLst>
          </p:cNvPr>
          <p:cNvSpPr>
            <a:spLocks noGrp="1"/>
          </p:cNvSpPr>
          <p:nvPr>
            <p:ph type="title"/>
          </p:nvPr>
        </p:nvSpPr>
        <p:spPr>
          <a:xfrm>
            <a:off x="457200" y="736600"/>
            <a:ext cx="8229600" cy="681038"/>
          </a:xfrm>
        </p:spPr>
        <p:txBody>
          <a:bodyPr>
            <a:normAutofit fontScale="90000"/>
          </a:bodyPr>
          <a:lstStyle/>
          <a:p>
            <a:r>
              <a:rPr lang="en-US" dirty="0"/>
              <a:t>LEVEL </a:t>
            </a:r>
            <a:endParaRPr lang="en-CA" dirty="0"/>
          </a:p>
        </p:txBody>
      </p:sp>
      <p:sp>
        <p:nvSpPr>
          <p:cNvPr id="3" name="Content Placeholder 2">
            <a:extLst>
              <a:ext uri="{FF2B5EF4-FFF2-40B4-BE49-F238E27FC236}">
                <a16:creationId xmlns:a16="http://schemas.microsoft.com/office/drawing/2014/main" id="{7C90EC99-90AA-47D7-AADE-3283FE88F4C0}"/>
              </a:ext>
            </a:extLst>
          </p:cNvPr>
          <p:cNvSpPr>
            <a:spLocks noGrp="1"/>
          </p:cNvSpPr>
          <p:nvPr>
            <p:ph idx="1"/>
          </p:nvPr>
        </p:nvSpPr>
        <p:spPr/>
        <p:txBody>
          <a:bodyPr>
            <a:normAutofit/>
          </a:bodyPr>
          <a:lstStyle/>
          <a:p>
            <a:pPr marL="0" lvl="0" indent="0">
              <a:spcBef>
                <a:spcPts val="0"/>
              </a:spcBef>
              <a:buNone/>
            </a:pPr>
            <a:endParaRPr lang="en-US" sz="2500" b="1" dirty="0">
              <a:solidFill>
                <a:prstClr val="black"/>
              </a:solidFill>
            </a:endParaRPr>
          </a:p>
          <a:p>
            <a:pPr marL="0" lvl="0" indent="0">
              <a:spcBef>
                <a:spcPts val="0"/>
              </a:spcBef>
              <a:buNone/>
            </a:pPr>
            <a:r>
              <a:rPr lang="en-US" sz="2200" b="1" dirty="0">
                <a:solidFill>
                  <a:prstClr val="black"/>
                </a:solidFill>
                <a:latin typeface="Lato" panose="020F0502020204030203" pitchFamily="34" charset="0"/>
              </a:rPr>
              <a:t>The problem</a:t>
            </a:r>
          </a:p>
          <a:p>
            <a:pPr marL="0" lvl="0" indent="0">
              <a:spcBef>
                <a:spcPts val="0"/>
              </a:spcBef>
              <a:buNone/>
            </a:pPr>
            <a:r>
              <a:rPr lang="en-US" sz="2200" dirty="0">
                <a:solidFill>
                  <a:prstClr val="black"/>
                </a:solidFill>
                <a:latin typeface="Lato" panose="020F0502020204030203" pitchFamily="34" charset="0"/>
              </a:rPr>
              <a:t>Our fastest growing youth populations – Indigenous, immigrant, and refugee youth – face disproportionate barriers to influencing change within our social, civic, and public systems.</a:t>
            </a:r>
          </a:p>
          <a:p>
            <a:pPr marL="0" lvl="0" indent="0">
              <a:spcBef>
                <a:spcPts val="0"/>
              </a:spcBef>
              <a:buNone/>
            </a:pPr>
            <a:endParaRPr lang="en-US" sz="2200" dirty="0">
              <a:solidFill>
                <a:prstClr val="black"/>
              </a:solidFill>
              <a:latin typeface="Lato" panose="020F0502020204030203" pitchFamily="34" charset="0"/>
            </a:endParaRPr>
          </a:p>
          <a:p>
            <a:pPr marL="0" lvl="0" indent="0">
              <a:spcBef>
                <a:spcPts val="0"/>
              </a:spcBef>
              <a:buNone/>
            </a:pPr>
            <a:r>
              <a:rPr lang="en-US" sz="2200" b="1" dirty="0">
                <a:solidFill>
                  <a:prstClr val="black"/>
                </a:solidFill>
                <a:latin typeface="Lato" panose="020F0502020204030203" pitchFamily="34" charset="0"/>
              </a:rPr>
              <a:t>Our response</a:t>
            </a:r>
          </a:p>
          <a:p>
            <a:pPr marL="0" lvl="0" indent="0">
              <a:spcBef>
                <a:spcPts val="0"/>
              </a:spcBef>
              <a:buNone/>
            </a:pPr>
            <a:r>
              <a:rPr lang="en-US" sz="2200" dirty="0">
                <a:solidFill>
                  <a:prstClr val="black"/>
                </a:solidFill>
                <a:latin typeface="Lato" panose="020F0502020204030203" pitchFamily="34" charset="0"/>
              </a:rPr>
              <a:t>To address racial inequity experienced by Indigenous, immigrant, and refugee youth by investing in their leadership capacity, and supporting the non profit and charitable sector to create opportunities for immigrant/refugee and Indigenous young leaders</a:t>
            </a:r>
          </a:p>
          <a:p>
            <a:pPr marL="0" indent="0">
              <a:buNone/>
            </a:pPr>
            <a:endParaRPr lang="en-CA" dirty="0"/>
          </a:p>
        </p:txBody>
      </p:sp>
      <p:pic>
        <p:nvPicPr>
          <p:cNvPr id="5" name="Content Placeholder 4">
            <a:extLst>
              <a:ext uri="{FF2B5EF4-FFF2-40B4-BE49-F238E27FC236}">
                <a16:creationId xmlns:a16="http://schemas.microsoft.com/office/drawing/2014/main" id="{0A7E322A-7C71-4736-AAD3-A72B5ACEC178}"/>
              </a:ext>
            </a:extLst>
          </p:cNvPr>
          <p:cNvPicPr>
            <a:picLocks noChangeAspect="1"/>
          </p:cNvPicPr>
          <p:nvPr/>
        </p:nvPicPr>
        <p:blipFill>
          <a:blip r:embed="rId3"/>
          <a:stretch>
            <a:fillRect/>
          </a:stretch>
        </p:blipFill>
        <p:spPr>
          <a:xfrm>
            <a:off x="2718033" y="650660"/>
            <a:ext cx="3430356" cy="1058394"/>
          </a:xfrm>
          <a:prstGeom prst="rect">
            <a:avLst/>
          </a:prstGeom>
        </p:spPr>
      </p:pic>
    </p:spTree>
    <p:extLst>
      <p:ext uri="{BB962C8B-B14F-4D97-AF65-F5344CB8AC3E}">
        <p14:creationId xmlns:p14="http://schemas.microsoft.com/office/powerpoint/2010/main" val="40464067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F PowerPoint A 2.png"/>
          <p:cNvPicPr>
            <a:picLocks noChangeAspect="1"/>
          </p:cNvPicPr>
          <p:nvPr/>
        </p:nvPicPr>
        <p:blipFill>
          <a:blip r:embed="rId2"/>
          <a:stretch>
            <a:fillRect/>
          </a:stretch>
        </p:blipFill>
        <p:spPr>
          <a:xfrm>
            <a:off x="0" y="-16778"/>
            <a:ext cx="9144000" cy="6644640"/>
          </a:xfrm>
          <a:prstGeom prst="rect">
            <a:avLst/>
          </a:prstGeom>
        </p:spPr>
      </p:pic>
      <p:pic>
        <p:nvPicPr>
          <p:cNvPr id="10" name="Picture 9">
            <a:extLst>
              <a:ext uri="{FF2B5EF4-FFF2-40B4-BE49-F238E27FC236}">
                <a16:creationId xmlns:a16="http://schemas.microsoft.com/office/drawing/2014/main" id="{CC595094-5319-4F3A-9EA9-05322E04D39B}"/>
              </a:ext>
            </a:extLst>
          </p:cNvPr>
          <p:cNvPicPr>
            <a:picLocks noChangeAspect="1"/>
          </p:cNvPicPr>
          <p:nvPr/>
        </p:nvPicPr>
        <p:blipFill>
          <a:blip r:embed="rId3"/>
          <a:stretch>
            <a:fillRect/>
          </a:stretch>
        </p:blipFill>
        <p:spPr>
          <a:xfrm>
            <a:off x="828203" y="1827933"/>
            <a:ext cx="5440680" cy="1121664"/>
          </a:xfrm>
          <a:prstGeom prst="rect">
            <a:avLst/>
          </a:prstGeom>
        </p:spPr>
      </p:pic>
      <p:pic>
        <p:nvPicPr>
          <p:cNvPr id="12" name="Picture 11">
            <a:extLst>
              <a:ext uri="{FF2B5EF4-FFF2-40B4-BE49-F238E27FC236}">
                <a16:creationId xmlns:a16="http://schemas.microsoft.com/office/drawing/2014/main" id="{EE4AB165-D8AE-4EBF-9E78-25CDDAFDAD35}"/>
              </a:ext>
            </a:extLst>
          </p:cNvPr>
          <p:cNvPicPr>
            <a:picLocks noChangeAspect="1"/>
          </p:cNvPicPr>
          <p:nvPr/>
        </p:nvPicPr>
        <p:blipFill>
          <a:blip r:embed="rId4"/>
          <a:stretch>
            <a:fillRect/>
          </a:stretch>
        </p:blipFill>
        <p:spPr>
          <a:xfrm>
            <a:off x="828203" y="2933853"/>
            <a:ext cx="5894832" cy="1121664"/>
          </a:xfrm>
          <a:prstGeom prst="rect">
            <a:avLst/>
          </a:prstGeom>
        </p:spPr>
      </p:pic>
      <p:pic>
        <p:nvPicPr>
          <p:cNvPr id="14" name="Picture 13">
            <a:extLst>
              <a:ext uri="{FF2B5EF4-FFF2-40B4-BE49-F238E27FC236}">
                <a16:creationId xmlns:a16="http://schemas.microsoft.com/office/drawing/2014/main" id="{B9FFF7D8-0A9C-4060-9D2D-42C20DDFA888}"/>
              </a:ext>
            </a:extLst>
          </p:cNvPr>
          <p:cNvPicPr>
            <a:picLocks noChangeAspect="1"/>
          </p:cNvPicPr>
          <p:nvPr/>
        </p:nvPicPr>
        <p:blipFill>
          <a:blip r:embed="rId5"/>
          <a:stretch>
            <a:fillRect/>
          </a:stretch>
        </p:blipFill>
        <p:spPr>
          <a:xfrm>
            <a:off x="828203" y="4233476"/>
            <a:ext cx="6858000" cy="1121664"/>
          </a:xfrm>
          <a:prstGeom prst="rect">
            <a:avLst/>
          </a:prstGeom>
        </p:spPr>
      </p:pic>
      <p:sp>
        <p:nvSpPr>
          <p:cNvPr id="2" name="Title 1">
            <a:extLst>
              <a:ext uri="{FF2B5EF4-FFF2-40B4-BE49-F238E27FC236}">
                <a16:creationId xmlns:a16="http://schemas.microsoft.com/office/drawing/2014/main" id="{AB9B645E-8188-40FD-A2B5-BA885F2A7869}"/>
              </a:ext>
            </a:extLst>
          </p:cNvPr>
          <p:cNvSpPr>
            <a:spLocks noGrp="1"/>
          </p:cNvSpPr>
          <p:nvPr>
            <p:ph type="title"/>
          </p:nvPr>
        </p:nvSpPr>
        <p:spPr>
          <a:xfrm>
            <a:off x="457200" y="722012"/>
            <a:ext cx="8229600" cy="695625"/>
          </a:xfrm>
        </p:spPr>
        <p:txBody>
          <a:bodyPr>
            <a:normAutofit fontScale="90000"/>
          </a:bodyPr>
          <a:lstStyle/>
          <a:p>
            <a:r>
              <a:rPr lang="en-US" dirty="0">
                <a:latin typeface="Lato" panose="020F0502020204030203" pitchFamily="34" charset="0"/>
              </a:rPr>
              <a:t>Our Approach</a:t>
            </a:r>
            <a:endParaRPr lang="en-CA" dirty="0"/>
          </a:p>
        </p:txBody>
      </p:sp>
    </p:spTree>
    <p:extLst>
      <p:ext uri="{BB962C8B-B14F-4D97-AF65-F5344CB8AC3E}">
        <p14:creationId xmlns:p14="http://schemas.microsoft.com/office/powerpoint/2010/main" val="669693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F PowerPoint A 2.png"/>
          <p:cNvPicPr>
            <a:picLocks noChangeAspect="1"/>
          </p:cNvPicPr>
          <p:nvPr/>
        </p:nvPicPr>
        <p:blipFill>
          <a:blip r:embed="rId2"/>
          <a:stretch>
            <a:fillRect/>
          </a:stretch>
        </p:blipFill>
        <p:spPr>
          <a:xfrm>
            <a:off x="-8389" y="0"/>
            <a:ext cx="9144000" cy="6644640"/>
          </a:xfrm>
          <a:prstGeom prst="rect">
            <a:avLst/>
          </a:prstGeom>
        </p:spPr>
      </p:pic>
      <p:sp>
        <p:nvSpPr>
          <p:cNvPr id="8" name="TextBox 7"/>
          <p:cNvSpPr txBox="1"/>
          <p:nvPr/>
        </p:nvSpPr>
        <p:spPr>
          <a:xfrm>
            <a:off x="1271385" y="2397948"/>
            <a:ext cx="6999487" cy="2062103"/>
          </a:xfrm>
          <a:prstGeom prst="rect">
            <a:avLst/>
          </a:prstGeom>
          <a:noFill/>
        </p:spPr>
        <p:txBody>
          <a:bodyPr vert="horz" wrap="square" rtlCol="0">
            <a:spAutoFit/>
          </a:bodyPr>
          <a:lstStyle/>
          <a:p>
            <a:pPr fontAlgn="base"/>
            <a:r>
              <a:rPr lang="en-US" sz="3200" dirty="0">
                <a:solidFill>
                  <a:srgbClr val="969696"/>
                </a:solidFill>
                <a:latin typeface="Lato" panose="020F0502020204030203" pitchFamily="34" charset="0"/>
              </a:rPr>
              <a:t>LEVEL is rooted in the concept of racial equity*, which we view as both an </a:t>
            </a:r>
            <a:r>
              <a:rPr lang="en-US" sz="3200" b="1" dirty="0">
                <a:solidFill>
                  <a:srgbClr val="969696"/>
                </a:solidFill>
                <a:latin typeface="inherit"/>
              </a:rPr>
              <a:t>outcome</a:t>
            </a:r>
            <a:r>
              <a:rPr lang="en-US" sz="3200" dirty="0">
                <a:solidFill>
                  <a:srgbClr val="969696"/>
                </a:solidFill>
                <a:latin typeface="Lato" panose="020F0502020204030203" pitchFamily="34" charset="0"/>
              </a:rPr>
              <a:t> and a </a:t>
            </a:r>
            <a:r>
              <a:rPr lang="en-US" sz="3200" b="1" dirty="0">
                <a:solidFill>
                  <a:srgbClr val="969696"/>
                </a:solidFill>
                <a:latin typeface="inherit"/>
              </a:rPr>
              <a:t>process</a:t>
            </a:r>
            <a:r>
              <a:rPr lang="en-US" sz="3200" dirty="0">
                <a:solidFill>
                  <a:srgbClr val="969696"/>
                </a:solidFill>
                <a:latin typeface="Lato" panose="020F0502020204030203" pitchFamily="34" charset="0"/>
              </a:rPr>
              <a:t>.</a:t>
            </a:r>
          </a:p>
          <a:p>
            <a:pPr algn="r" fontAlgn="base"/>
            <a:r>
              <a:rPr lang="en-US" sz="3200" i="1" dirty="0">
                <a:solidFill>
                  <a:srgbClr val="969696"/>
                </a:solidFill>
                <a:latin typeface="Lato" panose="020F0502020204030203" pitchFamily="34" charset="0"/>
              </a:rPr>
              <a:t>* </a:t>
            </a:r>
            <a:r>
              <a:rPr lang="en-US" sz="2000" i="1" dirty="0">
                <a:solidFill>
                  <a:srgbClr val="969696"/>
                </a:solidFill>
                <a:latin typeface="Lato" panose="020F0502020204030203" pitchFamily="34" charset="0"/>
              </a:rPr>
              <a:t>Definition from the </a:t>
            </a:r>
            <a:r>
              <a:rPr lang="en-US" sz="2000" i="1" u="sng" dirty="0">
                <a:solidFill>
                  <a:srgbClr val="0B7CAC"/>
                </a:solidFill>
                <a:latin typeface="inherit"/>
                <a:hlinkClick r:id="rId3">
                  <a:extLst>
                    <a:ext uri="{A12FA001-AC4F-418D-AE19-62706E023703}">
                      <ahyp:hlinkClr xmlns:ahyp="http://schemas.microsoft.com/office/drawing/2018/hyperlinkcolor" val="tx"/>
                    </a:ext>
                  </a:extLst>
                </a:hlinkClick>
              </a:rPr>
              <a:t>Centre for Social Inclusion</a:t>
            </a:r>
            <a:endParaRPr lang="en-US" sz="2000" i="1" dirty="0">
              <a:solidFill>
                <a:srgbClr val="969696"/>
              </a:solidFill>
              <a:latin typeface="Lato" panose="020F0502020204030203" pitchFamily="34" charset="0"/>
            </a:endParaRPr>
          </a:p>
        </p:txBody>
      </p:sp>
      <p:pic>
        <p:nvPicPr>
          <p:cNvPr id="2" name="Picture 1">
            <a:extLst>
              <a:ext uri="{FF2B5EF4-FFF2-40B4-BE49-F238E27FC236}">
                <a16:creationId xmlns:a16="http://schemas.microsoft.com/office/drawing/2014/main" id="{14CDC1D4-4FCF-416C-A45A-431024F05718}"/>
              </a:ext>
            </a:extLst>
          </p:cNvPr>
          <p:cNvPicPr>
            <a:picLocks noChangeAspect="1"/>
          </p:cNvPicPr>
          <p:nvPr/>
        </p:nvPicPr>
        <p:blipFill>
          <a:blip r:embed="rId4"/>
          <a:stretch>
            <a:fillRect/>
          </a:stretch>
        </p:blipFill>
        <p:spPr>
          <a:xfrm>
            <a:off x="2525627" y="703171"/>
            <a:ext cx="3432345" cy="1054699"/>
          </a:xfrm>
          <a:prstGeom prst="rect">
            <a:avLst/>
          </a:prstGeom>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F PowerPoint A 2.png"/>
          <p:cNvPicPr>
            <a:picLocks noChangeAspect="1"/>
          </p:cNvPicPr>
          <p:nvPr/>
        </p:nvPicPr>
        <p:blipFill>
          <a:blip r:embed="rId2"/>
          <a:stretch>
            <a:fillRect/>
          </a:stretch>
        </p:blipFill>
        <p:spPr>
          <a:xfrm>
            <a:off x="0" y="0"/>
            <a:ext cx="9144000" cy="6644640"/>
          </a:xfrm>
          <a:prstGeom prst="rect">
            <a:avLst/>
          </a:prstGeom>
        </p:spPr>
      </p:pic>
      <p:sp>
        <p:nvSpPr>
          <p:cNvPr id="2" name="Title 1">
            <a:extLst>
              <a:ext uri="{FF2B5EF4-FFF2-40B4-BE49-F238E27FC236}">
                <a16:creationId xmlns:a16="http://schemas.microsoft.com/office/drawing/2014/main" id="{10FA58C6-FCD0-4D29-B9A2-71B1D7E6F0F0}"/>
              </a:ext>
            </a:extLst>
          </p:cNvPr>
          <p:cNvSpPr>
            <a:spLocks noGrp="1"/>
          </p:cNvSpPr>
          <p:nvPr>
            <p:ph type="title"/>
          </p:nvPr>
        </p:nvSpPr>
        <p:spPr>
          <a:xfrm>
            <a:off x="457200" y="736600"/>
            <a:ext cx="8229600" cy="681038"/>
          </a:xfrm>
        </p:spPr>
        <p:txBody>
          <a:bodyPr>
            <a:normAutofit fontScale="90000"/>
          </a:bodyPr>
          <a:lstStyle/>
          <a:p>
            <a:r>
              <a:rPr lang="en-US" dirty="0"/>
              <a:t>LEVEL </a:t>
            </a:r>
            <a:endParaRPr lang="en-CA" dirty="0"/>
          </a:p>
        </p:txBody>
      </p:sp>
      <p:sp>
        <p:nvSpPr>
          <p:cNvPr id="3" name="Content Placeholder 2">
            <a:extLst>
              <a:ext uri="{FF2B5EF4-FFF2-40B4-BE49-F238E27FC236}">
                <a16:creationId xmlns:a16="http://schemas.microsoft.com/office/drawing/2014/main" id="{7C90EC99-90AA-47D7-AADE-3283FE88F4C0}"/>
              </a:ext>
            </a:extLst>
          </p:cNvPr>
          <p:cNvSpPr>
            <a:spLocks noGrp="1"/>
          </p:cNvSpPr>
          <p:nvPr>
            <p:ph idx="1"/>
          </p:nvPr>
        </p:nvSpPr>
        <p:spPr/>
        <p:txBody>
          <a:bodyPr>
            <a:normAutofit fontScale="92500" lnSpcReduction="10000"/>
          </a:bodyPr>
          <a:lstStyle/>
          <a:p>
            <a:pPr marL="0" lvl="0" indent="0">
              <a:spcBef>
                <a:spcPts val="0"/>
              </a:spcBef>
              <a:buNone/>
            </a:pPr>
            <a:endParaRPr lang="en-US" sz="2500" b="1" dirty="0">
              <a:solidFill>
                <a:prstClr val="black"/>
              </a:solidFill>
            </a:endParaRPr>
          </a:p>
          <a:p>
            <a:pPr fontAlgn="base"/>
            <a:r>
              <a:rPr lang="en-US" dirty="0"/>
              <a:t>As an outcome, we achieve racial equity when race no longer determines one’s socioeconomic outcomes; when everyone has what they need to thrive, no matter where they live.</a:t>
            </a:r>
          </a:p>
          <a:p>
            <a:pPr fontAlgn="base"/>
            <a:r>
              <a:rPr lang="en-US" dirty="0"/>
              <a:t>As a process, we apply racial equity when those most impacted by structural racial inequity are meaningfully involved in the creation and implementation of the institutional policies and practices that impact their lives</a:t>
            </a:r>
          </a:p>
          <a:p>
            <a:pPr marL="0" indent="0">
              <a:buNone/>
            </a:pPr>
            <a:endParaRPr lang="en-CA" dirty="0"/>
          </a:p>
        </p:txBody>
      </p:sp>
      <p:pic>
        <p:nvPicPr>
          <p:cNvPr id="5" name="Content Placeholder 4">
            <a:extLst>
              <a:ext uri="{FF2B5EF4-FFF2-40B4-BE49-F238E27FC236}">
                <a16:creationId xmlns:a16="http://schemas.microsoft.com/office/drawing/2014/main" id="{0A7E322A-7C71-4736-AAD3-A72B5ACEC178}"/>
              </a:ext>
            </a:extLst>
          </p:cNvPr>
          <p:cNvPicPr>
            <a:picLocks noChangeAspect="1"/>
          </p:cNvPicPr>
          <p:nvPr/>
        </p:nvPicPr>
        <p:blipFill>
          <a:blip r:embed="rId3"/>
          <a:stretch>
            <a:fillRect/>
          </a:stretch>
        </p:blipFill>
        <p:spPr>
          <a:xfrm>
            <a:off x="2718033" y="650660"/>
            <a:ext cx="3430356" cy="1058394"/>
          </a:xfrm>
          <a:prstGeom prst="rect">
            <a:avLst/>
          </a:prstGeom>
        </p:spPr>
      </p:pic>
    </p:spTree>
    <p:extLst>
      <p:ext uri="{BB962C8B-B14F-4D97-AF65-F5344CB8AC3E}">
        <p14:creationId xmlns:p14="http://schemas.microsoft.com/office/powerpoint/2010/main" val="670536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F PowerPoint A 2.png"/>
          <p:cNvPicPr>
            <a:picLocks noChangeAspect="1"/>
          </p:cNvPicPr>
          <p:nvPr/>
        </p:nvPicPr>
        <p:blipFill>
          <a:blip r:embed="rId2"/>
          <a:stretch>
            <a:fillRect/>
          </a:stretch>
        </p:blipFill>
        <p:spPr>
          <a:xfrm>
            <a:off x="0" y="0"/>
            <a:ext cx="9144000" cy="6644640"/>
          </a:xfrm>
          <a:prstGeom prst="rect">
            <a:avLst/>
          </a:prstGeom>
        </p:spPr>
      </p:pic>
      <p:sp>
        <p:nvSpPr>
          <p:cNvPr id="2" name="Title 1">
            <a:extLst>
              <a:ext uri="{FF2B5EF4-FFF2-40B4-BE49-F238E27FC236}">
                <a16:creationId xmlns:a16="http://schemas.microsoft.com/office/drawing/2014/main" id="{10FA58C6-FCD0-4D29-B9A2-71B1D7E6F0F0}"/>
              </a:ext>
            </a:extLst>
          </p:cNvPr>
          <p:cNvSpPr>
            <a:spLocks noGrp="1"/>
          </p:cNvSpPr>
          <p:nvPr>
            <p:ph type="title"/>
          </p:nvPr>
        </p:nvSpPr>
        <p:spPr>
          <a:xfrm>
            <a:off x="457200" y="736600"/>
            <a:ext cx="8229600" cy="681038"/>
          </a:xfrm>
        </p:spPr>
        <p:txBody>
          <a:bodyPr>
            <a:normAutofit fontScale="90000"/>
          </a:bodyPr>
          <a:lstStyle/>
          <a:p>
            <a:r>
              <a:rPr lang="en-US" dirty="0"/>
              <a:t>LEVEL </a:t>
            </a:r>
            <a:endParaRPr lang="en-CA" dirty="0"/>
          </a:p>
        </p:txBody>
      </p:sp>
      <p:sp>
        <p:nvSpPr>
          <p:cNvPr id="3" name="Content Placeholder 2">
            <a:extLst>
              <a:ext uri="{FF2B5EF4-FFF2-40B4-BE49-F238E27FC236}">
                <a16:creationId xmlns:a16="http://schemas.microsoft.com/office/drawing/2014/main" id="{7C90EC99-90AA-47D7-AADE-3283FE88F4C0}"/>
              </a:ext>
            </a:extLst>
          </p:cNvPr>
          <p:cNvSpPr>
            <a:spLocks noGrp="1"/>
          </p:cNvSpPr>
          <p:nvPr>
            <p:ph idx="1"/>
          </p:nvPr>
        </p:nvSpPr>
        <p:spPr/>
        <p:txBody>
          <a:bodyPr>
            <a:normAutofit/>
          </a:bodyPr>
          <a:lstStyle/>
          <a:p>
            <a:pPr marL="0" lvl="0" indent="0">
              <a:spcBef>
                <a:spcPts val="0"/>
              </a:spcBef>
              <a:buNone/>
            </a:pPr>
            <a:endParaRPr lang="en-US" sz="2500" b="1" dirty="0">
              <a:solidFill>
                <a:prstClr val="black"/>
              </a:solidFill>
            </a:endParaRPr>
          </a:p>
          <a:p>
            <a:pPr marL="0" indent="0">
              <a:buNone/>
            </a:pPr>
            <a:r>
              <a:rPr lang="en-CA" sz="4000" dirty="0"/>
              <a:t>15 grantees have been funded, and now we want to LEARN!</a:t>
            </a:r>
          </a:p>
          <a:p>
            <a:pPr marL="0" indent="0">
              <a:buNone/>
            </a:pPr>
            <a:endParaRPr lang="en-CA" dirty="0"/>
          </a:p>
        </p:txBody>
      </p:sp>
      <p:pic>
        <p:nvPicPr>
          <p:cNvPr id="5" name="Content Placeholder 4">
            <a:extLst>
              <a:ext uri="{FF2B5EF4-FFF2-40B4-BE49-F238E27FC236}">
                <a16:creationId xmlns:a16="http://schemas.microsoft.com/office/drawing/2014/main" id="{0A7E322A-7C71-4736-AAD3-A72B5ACEC178}"/>
              </a:ext>
            </a:extLst>
          </p:cNvPr>
          <p:cNvPicPr>
            <a:picLocks noChangeAspect="1"/>
          </p:cNvPicPr>
          <p:nvPr/>
        </p:nvPicPr>
        <p:blipFill>
          <a:blip r:embed="rId3"/>
          <a:stretch>
            <a:fillRect/>
          </a:stretch>
        </p:blipFill>
        <p:spPr>
          <a:xfrm>
            <a:off x="2718033" y="650660"/>
            <a:ext cx="3430356" cy="1058394"/>
          </a:xfrm>
          <a:prstGeom prst="rect">
            <a:avLst/>
          </a:prstGeom>
        </p:spPr>
      </p:pic>
      <p:pic>
        <p:nvPicPr>
          <p:cNvPr id="4" name="Picture 3">
            <a:extLst>
              <a:ext uri="{FF2B5EF4-FFF2-40B4-BE49-F238E27FC236}">
                <a16:creationId xmlns:a16="http://schemas.microsoft.com/office/drawing/2014/main" id="{7CD70402-3A02-435C-AB4B-5EA8691DB931}"/>
              </a:ext>
            </a:extLst>
          </p:cNvPr>
          <p:cNvPicPr>
            <a:picLocks noChangeAspect="1"/>
          </p:cNvPicPr>
          <p:nvPr/>
        </p:nvPicPr>
        <p:blipFill rotWithShape="1">
          <a:blip r:embed="rId4"/>
          <a:srcRect r="2593" b="38447"/>
          <a:stretch/>
        </p:blipFill>
        <p:spPr>
          <a:xfrm>
            <a:off x="118533" y="3863181"/>
            <a:ext cx="8906933" cy="1759289"/>
          </a:xfrm>
          <a:prstGeom prst="rect">
            <a:avLst/>
          </a:prstGeom>
        </p:spPr>
      </p:pic>
    </p:spTree>
    <p:extLst>
      <p:ext uri="{BB962C8B-B14F-4D97-AF65-F5344CB8AC3E}">
        <p14:creationId xmlns:p14="http://schemas.microsoft.com/office/powerpoint/2010/main" val="300526780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F PowerPoint A 2.png"/>
          <p:cNvPicPr>
            <a:picLocks noChangeAspect="1"/>
          </p:cNvPicPr>
          <p:nvPr/>
        </p:nvPicPr>
        <p:blipFill>
          <a:blip r:embed="rId2"/>
          <a:stretch>
            <a:fillRect/>
          </a:stretch>
        </p:blipFill>
        <p:spPr>
          <a:xfrm>
            <a:off x="0" y="0"/>
            <a:ext cx="9144000" cy="6644640"/>
          </a:xfrm>
          <a:prstGeom prst="rect">
            <a:avLst/>
          </a:prstGeom>
        </p:spPr>
      </p:pic>
      <p:sp>
        <p:nvSpPr>
          <p:cNvPr id="2" name="Title 1">
            <a:extLst>
              <a:ext uri="{FF2B5EF4-FFF2-40B4-BE49-F238E27FC236}">
                <a16:creationId xmlns:a16="http://schemas.microsoft.com/office/drawing/2014/main" id="{10FA58C6-FCD0-4D29-B9A2-71B1D7E6F0F0}"/>
              </a:ext>
            </a:extLst>
          </p:cNvPr>
          <p:cNvSpPr>
            <a:spLocks noGrp="1"/>
          </p:cNvSpPr>
          <p:nvPr>
            <p:ph type="title"/>
          </p:nvPr>
        </p:nvSpPr>
        <p:spPr>
          <a:xfrm>
            <a:off x="457200" y="736600"/>
            <a:ext cx="8229600" cy="681038"/>
          </a:xfrm>
        </p:spPr>
        <p:txBody>
          <a:bodyPr>
            <a:normAutofit fontScale="90000"/>
          </a:bodyPr>
          <a:lstStyle/>
          <a:p>
            <a:r>
              <a:rPr lang="en-US" dirty="0"/>
              <a:t>LEVEL </a:t>
            </a:r>
            <a:endParaRPr lang="en-CA" dirty="0"/>
          </a:p>
        </p:txBody>
      </p:sp>
      <p:sp>
        <p:nvSpPr>
          <p:cNvPr id="3" name="Content Placeholder 2">
            <a:extLst>
              <a:ext uri="{FF2B5EF4-FFF2-40B4-BE49-F238E27FC236}">
                <a16:creationId xmlns:a16="http://schemas.microsoft.com/office/drawing/2014/main" id="{7C90EC99-90AA-47D7-AADE-3283FE88F4C0}"/>
              </a:ext>
            </a:extLst>
          </p:cNvPr>
          <p:cNvSpPr>
            <a:spLocks noGrp="1"/>
          </p:cNvSpPr>
          <p:nvPr>
            <p:ph idx="1"/>
          </p:nvPr>
        </p:nvSpPr>
        <p:spPr/>
        <p:txBody>
          <a:bodyPr>
            <a:normAutofit/>
          </a:bodyPr>
          <a:lstStyle/>
          <a:p>
            <a:pPr marL="0" lvl="0" indent="0">
              <a:spcBef>
                <a:spcPts val="0"/>
              </a:spcBef>
              <a:buNone/>
            </a:pPr>
            <a:endParaRPr lang="en-US" sz="3600" b="1" dirty="0">
              <a:solidFill>
                <a:prstClr val="black"/>
              </a:solidFill>
            </a:endParaRPr>
          </a:p>
          <a:p>
            <a:pPr marL="0" lvl="0" indent="0">
              <a:spcBef>
                <a:spcPts val="0"/>
              </a:spcBef>
              <a:buNone/>
            </a:pPr>
            <a:r>
              <a:rPr lang="en-US" sz="3600" b="1" dirty="0">
                <a:solidFill>
                  <a:prstClr val="black"/>
                </a:solidFill>
              </a:rPr>
              <a:t>Learning and Evaluation for LEVEL:</a:t>
            </a:r>
          </a:p>
          <a:p>
            <a:pPr marL="0" lvl="0" indent="0">
              <a:spcBef>
                <a:spcPts val="0"/>
              </a:spcBef>
              <a:buNone/>
            </a:pPr>
            <a:endParaRPr lang="en-US" sz="3600" b="1" dirty="0">
              <a:solidFill>
                <a:prstClr val="black"/>
              </a:solidFill>
            </a:endParaRPr>
          </a:p>
          <a:p>
            <a:pPr fontAlgn="base"/>
            <a:r>
              <a:rPr lang="en-US" dirty="0"/>
              <a:t>Identifying questions</a:t>
            </a:r>
          </a:p>
          <a:p>
            <a:pPr fontAlgn="base"/>
            <a:r>
              <a:rPr lang="en-US" dirty="0"/>
              <a:t>Developing a framework and structures to learn together</a:t>
            </a:r>
          </a:p>
          <a:p>
            <a:pPr fontAlgn="base"/>
            <a:r>
              <a:rPr lang="en-US" dirty="0"/>
              <a:t>Share what is being learned</a:t>
            </a:r>
          </a:p>
          <a:p>
            <a:pPr marL="0" indent="0">
              <a:buNone/>
            </a:pPr>
            <a:endParaRPr lang="en-CA" dirty="0"/>
          </a:p>
        </p:txBody>
      </p:sp>
      <p:pic>
        <p:nvPicPr>
          <p:cNvPr id="5" name="Content Placeholder 4">
            <a:extLst>
              <a:ext uri="{FF2B5EF4-FFF2-40B4-BE49-F238E27FC236}">
                <a16:creationId xmlns:a16="http://schemas.microsoft.com/office/drawing/2014/main" id="{0A7E322A-7C71-4736-AAD3-A72B5ACEC178}"/>
              </a:ext>
            </a:extLst>
          </p:cNvPr>
          <p:cNvPicPr>
            <a:picLocks noChangeAspect="1"/>
          </p:cNvPicPr>
          <p:nvPr/>
        </p:nvPicPr>
        <p:blipFill>
          <a:blip r:embed="rId3"/>
          <a:stretch>
            <a:fillRect/>
          </a:stretch>
        </p:blipFill>
        <p:spPr>
          <a:xfrm>
            <a:off x="2718033" y="650660"/>
            <a:ext cx="3430356" cy="1058394"/>
          </a:xfrm>
          <a:prstGeom prst="rect">
            <a:avLst/>
          </a:prstGeom>
        </p:spPr>
      </p:pic>
    </p:spTree>
    <p:extLst>
      <p:ext uri="{BB962C8B-B14F-4D97-AF65-F5344CB8AC3E}">
        <p14:creationId xmlns:p14="http://schemas.microsoft.com/office/powerpoint/2010/main" val="807244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DE5D98-FA5D-6B4E-B9E9-CE0EB5530A73}"/>
              </a:ext>
            </a:extLst>
          </p:cNvPr>
          <p:cNvSpPr>
            <a:spLocks noGrp="1"/>
          </p:cNvSpPr>
          <p:nvPr>
            <p:ph type="title"/>
          </p:nvPr>
        </p:nvSpPr>
        <p:spPr/>
        <p:txBody>
          <a:bodyPr>
            <a:normAutofit/>
          </a:bodyPr>
          <a:lstStyle/>
          <a:p>
            <a:r>
              <a:rPr lang="en-US" sz="3600" dirty="0"/>
              <a:t>Equitable Evaluation</a:t>
            </a:r>
          </a:p>
        </p:txBody>
      </p:sp>
      <p:sp>
        <p:nvSpPr>
          <p:cNvPr id="3" name="Shape 477">
            <a:extLst>
              <a:ext uri="{FF2B5EF4-FFF2-40B4-BE49-F238E27FC236}">
                <a16:creationId xmlns:a16="http://schemas.microsoft.com/office/drawing/2014/main" id="{31D03F1A-D034-C745-BE03-162FC819DD0E}"/>
              </a:ext>
            </a:extLst>
          </p:cNvPr>
          <p:cNvSpPr/>
          <p:nvPr/>
        </p:nvSpPr>
        <p:spPr>
          <a:xfrm>
            <a:off x="393668" y="2085767"/>
            <a:ext cx="2674620" cy="1371600"/>
          </a:xfrm>
          <a:prstGeom prst="roundRect">
            <a:avLst>
              <a:gd name="adj" fmla="val 16667"/>
            </a:avLst>
          </a:prstGeom>
          <a:noFill/>
          <a:ln w="76200">
            <a:solidFill>
              <a:schemeClr val="accent2"/>
            </a:solidFill>
          </a:ln>
        </p:spPr>
        <p:txBody>
          <a:bodyPr spcFirstLastPara="1" wrap="square" lIns="91425" tIns="91425" rIns="91425" bIns="91425" anchor="ctr" anchorCtr="0">
            <a:noAutofit/>
          </a:bodyPr>
          <a:lstStyle/>
          <a:p>
            <a:pPr algn="ctr">
              <a:lnSpc>
                <a:spcPct val="90000"/>
              </a:lnSpc>
            </a:pPr>
            <a:r>
              <a:rPr lang="en-US" sz="1350" b="1" dirty="0">
                <a:ea typeface="Raleway"/>
                <a:cs typeface="Raleway"/>
                <a:sym typeface="Raleway"/>
              </a:rPr>
              <a:t>E</a:t>
            </a:r>
            <a:r>
              <a:rPr lang="en-US" sz="1500" b="1" dirty="0">
                <a:ea typeface="Raleway"/>
                <a:cs typeface="Raleway"/>
                <a:sym typeface="Raleway"/>
              </a:rPr>
              <a:t>valuation work is in service of and contributes to equity.</a:t>
            </a:r>
            <a:endParaRPr sz="1500" b="1" dirty="0">
              <a:ea typeface="Raleway"/>
              <a:cs typeface="Raleway"/>
              <a:sym typeface="Raleway"/>
            </a:endParaRPr>
          </a:p>
        </p:txBody>
      </p:sp>
      <p:sp>
        <p:nvSpPr>
          <p:cNvPr id="4" name="Shape 480">
            <a:extLst>
              <a:ext uri="{FF2B5EF4-FFF2-40B4-BE49-F238E27FC236}">
                <a16:creationId xmlns:a16="http://schemas.microsoft.com/office/drawing/2014/main" id="{2D40A958-4C0A-7846-95B8-34347813D4B0}"/>
              </a:ext>
            </a:extLst>
          </p:cNvPr>
          <p:cNvSpPr/>
          <p:nvPr/>
        </p:nvSpPr>
        <p:spPr>
          <a:xfrm>
            <a:off x="3287236" y="2085769"/>
            <a:ext cx="2674620" cy="1371600"/>
          </a:xfrm>
          <a:prstGeom prst="roundRect">
            <a:avLst>
              <a:gd name="adj" fmla="val 16667"/>
            </a:avLst>
          </a:prstGeom>
          <a:solidFill>
            <a:schemeClr val="bg1"/>
          </a:solidFill>
          <a:ln w="76200">
            <a:solidFill>
              <a:schemeClr val="accent2"/>
            </a:solidFill>
          </a:ln>
        </p:spPr>
        <p:txBody>
          <a:bodyPr spcFirstLastPara="1" wrap="square" lIns="91425" tIns="91425" rIns="91425" bIns="91425" anchor="ctr" anchorCtr="0">
            <a:noAutofit/>
          </a:bodyPr>
          <a:lstStyle/>
          <a:p>
            <a:pPr algn="ctr">
              <a:lnSpc>
                <a:spcPct val="90000"/>
              </a:lnSpc>
            </a:pPr>
            <a:r>
              <a:rPr lang="en-US" sz="1500" b="1" dirty="0">
                <a:ea typeface="Raleway"/>
                <a:cs typeface="Raleway"/>
                <a:sym typeface="Raleway"/>
              </a:rPr>
              <a:t>Evaluative work can </a:t>
            </a:r>
            <a:br>
              <a:rPr lang="en-US" sz="1500" b="1" dirty="0">
                <a:ea typeface="Raleway"/>
                <a:cs typeface="Raleway"/>
                <a:sym typeface="Raleway"/>
              </a:rPr>
            </a:br>
            <a:r>
              <a:rPr lang="en-US" sz="1500" b="1" dirty="0">
                <a:ea typeface="Raleway"/>
                <a:cs typeface="Raleway"/>
                <a:sym typeface="Raleway"/>
              </a:rPr>
              <a:t>and should answer critical questions about the:</a:t>
            </a:r>
            <a:endParaRPr sz="1500" b="1" dirty="0">
              <a:ea typeface="Raleway"/>
              <a:cs typeface="Raleway"/>
              <a:sym typeface="Raleway"/>
            </a:endParaRPr>
          </a:p>
        </p:txBody>
      </p:sp>
      <p:sp>
        <p:nvSpPr>
          <p:cNvPr id="5" name="Shape 481">
            <a:extLst>
              <a:ext uri="{FF2B5EF4-FFF2-40B4-BE49-F238E27FC236}">
                <a16:creationId xmlns:a16="http://schemas.microsoft.com/office/drawing/2014/main" id="{512807FA-5CEC-E64A-933D-BBF68117917C}"/>
              </a:ext>
            </a:extLst>
          </p:cNvPr>
          <p:cNvSpPr/>
          <p:nvPr/>
        </p:nvSpPr>
        <p:spPr>
          <a:xfrm>
            <a:off x="6149273" y="2085768"/>
            <a:ext cx="2674620" cy="1371600"/>
          </a:xfrm>
          <a:prstGeom prst="roundRect">
            <a:avLst>
              <a:gd name="adj" fmla="val 18189"/>
            </a:avLst>
          </a:prstGeom>
          <a:solidFill>
            <a:schemeClr val="bg1"/>
          </a:solidFill>
          <a:ln w="76200">
            <a:solidFill>
              <a:schemeClr val="accent2"/>
            </a:solidFill>
          </a:ln>
        </p:spPr>
        <p:txBody>
          <a:bodyPr spcFirstLastPara="1" wrap="square" lIns="91425" tIns="91425" rIns="91425" bIns="91425" anchor="ctr" anchorCtr="0">
            <a:noAutofit/>
          </a:bodyPr>
          <a:lstStyle/>
          <a:p>
            <a:pPr algn="ctr">
              <a:lnSpc>
                <a:spcPct val="90000"/>
              </a:lnSpc>
            </a:pPr>
            <a:r>
              <a:rPr lang="en-US" sz="1500" b="1" dirty="0">
                <a:ea typeface="Raleway"/>
                <a:cs typeface="Raleway"/>
                <a:sym typeface="Raleway"/>
              </a:rPr>
              <a:t>Evaluative work should be designed &amp; implemented in a way that is commensurate with the values underlying equity work: </a:t>
            </a:r>
            <a:endParaRPr sz="1500" b="1" dirty="0">
              <a:ea typeface="Raleway"/>
              <a:cs typeface="Raleway"/>
              <a:sym typeface="Raleway"/>
            </a:endParaRPr>
          </a:p>
        </p:txBody>
      </p:sp>
      <p:sp>
        <p:nvSpPr>
          <p:cNvPr id="6" name="Shape 482">
            <a:extLst>
              <a:ext uri="{FF2B5EF4-FFF2-40B4-BE49-F238E27FC236}">
                <a16:creationId xmlns:a16="http://schemas.microsoft.com/office/drawing/2014/main" id="{3DC51CD5-4B78-8147-9E5E-DAC6F7843765}"/>
              </a:ext>
            </a:extLst>
          </p:cNvPr>
          <p:cNvSpPr txBox="1"/>
          <p:nvPr/>
        </p:nvSpPr>
        <p:spPr>
          <a:xfrm>
            <a:off x="3287236" y="3634709"/>
            <a:ext cx="2674620" cy="1837790"/>
          </a:xfrm>
          <a:prstGeom prst="rect">
            <a:avLst/>
          </a:prstGeom>
          <a:noFill/>
          <a:ln>
            <a:noFill/>
          </a:ln>
        </p:spPr>
        <p:txBody>
          <a:bodyPr spcFirstLastPara="1" wrap="square" lIns="91425" tIns="91425" rIns="91425" bIns="91425" anchor="t" anchorCtr="0">
            <a:noAutofit/>
          </a:bodyPr>
          <a:lstStyle/>
          <a:p>
            <a:pPr marL="114297" lvl="1" indent="-117473">
              <a:lnSpc>
                <a:spcPct val="90000"/>
              </a:lnSpc>
              <a:spcAft>
                <a:spcPts val="600"/>
              </a:spcAft>
              <a:buClr>
                <a:srgbClr val="202D47"/>
              </a:buClr>
              <a:buSzPts val="1600"/>
              <a:buFont typeface="Raleway"/>
              <a:buChar char="•"/>
            </a:pPr>
            <a:r>
              <a:rPr lang="en-US" sz="1200" dirty="0">
                <a:solidFill>
                  <a:srgbClr val="202D47"/>
                </a:solidFill>
                <a:ea typeface="Raleway"/>
                <a:cs typeface="Raleway"/>
                <a:sym typeface="Raleway"/>
              </a:rPr>
              <a:t>Effect of a strategy on different populations</a:t>
            </a:r>
            <a:endParaRPr sz="1200" dirty="0">
              <a:solidFill>
                <a:srgbClr val="202D47"/>
              </a:solidFill>
              <a:ea typeface="Raleway"/>
              <a:cs typeface="Raleway"/>
              <a:sym typeface="Raleway"/>
            </a:endParaRPr>
          </a:p>
          <a:p>
            <a:pPr marL="114297" lvl="1" indent="-117473">
              <a:lnSpc>
                <a:spcPct val="90000"/>
              </a:lnSpc>
              <a:spcBef>
                <a:spcPts val="210"/>
              </a:spcBef>
              <a:spcAft>
                <a:spcPts val="600"/>
              </a:spcAft>
              <a:buClr>
                <a:srgbClr val="202D47"/>
              </a:buClr>
              <a:buSzPts val="1600"/>
              <a:buFont typeface="Raleway"/>
              <a:buChar char="•"/>
            </a:pPr>
            <a:r>
              <a:rPr lang="en-US" sz="1200" dirty="0">
                <a:solidFill>
                  <a:srgbClr val="202D47"/>
                </a:solidFill>
                <a:ea typeface="Raleway"/>
                <a:cs typeface="Raleway"/>
                <a:sym typeface="Raleway"/>
              </a:rPr>
              <a:t>Effect of a strategy on the underlying systemic drivers of inequity</a:t>
            </a:r>
            <a:endParaRPr sz="1200" dirty="0">
              <a:solidFill>
                <a:srgbClr val="202D47"/>
              </a:solidFill>
              <a:ea typeface="Raleway"/>
              <a:cs typeface="Raleway"/>
              <a:sym typeface="Raleway"/>
            </a:endParaRPr>
          </a:p>
          <a:p>
            <a:pPr marL="114297" lvl="1" indent="-117473">
              <a:lnSpc>
                <a:spcPct val="90000"/>
              </a:lnSpc>
              <a:spcBef>
                <a:spcPts val="210"/>
              </a:spcBef>
              <a:spcAft>
                <a:spcPts val="600"/>
              </a:spcAft>
              <a:buClr>
                <a:srgbClr val="202D47"/>
              </a:buClr>
              <a:buSzPts val="1600"/>
              <a:buFont typeface="Raleway"/>
              <a:buChar char="•"/>
            </a:pPr>
            <a:r>
              <a:rPr lang="en-US" sz="1200" dirty="0">
                <a:solidFill>
                  <a:srgbClr val="202D47"/>
                </a:solidFill>
                <a:ea typeface="Raleway"/>
                <a:cs typeface="Raleway"/>
                <a:sym typeface="Raleway"/>
              </a:rPr>
              <a:t>Ways in which history and cultural context are tangled up in the structural conditions and the change initiative itself.</a:t>
            </a:r>
            <a:endParaRPr sz="1200" dirty="0">
              <a:solidFill>
                <a:srgbClr val="000000"/>
              </a:solidFill>
              <a:ea typeface="Raleway"/>
              <a:cs typeface="Raleway"/>
              <a:sym typeface="Raleway"/>
            </a:endParaRPr>
          </a:p>
        </p:txBody>
      </p:sp>
      <p:sp>
        <p:nvSpPr>
          <p:cNvPr id="7" name="Shape 483">
            <a:extLst>
              <a:ext uri="{FF2B5EF4-FFF2-40B4-BE49-F238E27FC236}">
                <a16:creationId xmlns:a16="http://schemas.microsoft.com/office/drawing/2014/main" id="{25D15512-30AC-CB4A-828E-30AFA452FF1B}"/>
              </a:ext>
            </a:extLst>
          </p:cNvPr>
          <p:cNvSpPr txBox="1"/>
          <p:nvPr/>
        </p:nvSpPr>
        <p:spPr>
          <a:xfrm>
            <a:off x="6195899" y="3634709"/>
            <a:ext cx="2674620" cy="643275"/>
          </a:xfrm>
          <a:prstGeom prst="rect">
            <a:avLst/>
          </a:prstGeom>
          <a:noFill/>
          <a:ln>
            <a:noFill/>
          </a:ln>
        </p:spPr>
        <p:txBody>
          <a:bodyPr spcFirstLastPara="1" wrap="square" lIns="91425" tIns="91425" rIns="91425" bIns="91425" anchor="t" anchorCtr="0">
            <a:noAutofit/>
          </a:bodyPr>
          <a:lstStyle/>
          <a:p>
            <a:pPr marL="114297" lvl="1" indent="-117473">
              <a:lnSpc>
                <a:spcPct val="90000"/>
              </a:lnSpc>
              <a:spcAft>
                <a:spcPts val="600"/>
              </a:spcAft>
              <a:buClr>
                <a:srgbClr val="202D47"/>
              </a:buClr>
              <a:buSzPts val="1600"/>
              <a:buFont typeface="Raleway"/>
              <a:buChar char="•"/>
            </a:pPr>
            <a:r>
              <a:rPr lang="en-US" sz="1200" dirty="0">
                <a:solidFill>
                  <a:srgbClr val="202D47"/>
                </a:solidFill>
                <a:ea typeface="Raleway"/>
                <a:cs typeface="Raleway"/>
                <a:sym typeface="Raleway"/>
              </a:rPr>
              <a:t>Multi-culturally valid</a:t>
            </a:r>
            <a:endParaRPr sz="1200" dirty="0">
              <a:solidFill>
                <a:srgbClr val="202D47"/>
              </a:solidFill>
              <a:ea typeface="Raleway"/>
              <a:cs typeface="Raleway"/>
              <a:sym typeface="Raleway"/>
            </a:endParaRPr>
          </a:p>
          <a:p>
            <a:pPr marL="114297" lvl="1" indent="-117473">
              <a:lnSpc>
                <a:spcPct val="90000"/>
              </a:lnSpc>
              <a:spcAft>
                <a:spcPts val="600"/>
              </a:spcAft>
              <a:buClr>
                <a:srgbClr val="202D47"/>
              </a:buClr>
              <a:buSzPts val="1600"/>
              <a:buFont typeface="Raleway"/>
              <a:buChar char="•"/>
            </a:pPr>
            <a:r>
              <a:rPr lang="en-US" sz="1200" dirty="0">
                <a:solidFill>
                  <a:srgbClr val="202D47"/>
                </a:solidFill>
                <a:ea typeface="Raleway"/>
                <a:cs typeface="Raleway"/>
                <a:sym typeface="Raleway"/>
              </a:rPr>
              <a:t>Oriented toward participant ownership</a:t>
            </a:r>
            <a:r>
              <a:rPr lang="en-US" sz="1200" dirty="0">
                <a:solidFill>
                  <a:srgbClr val="000000"/>
                </a:solidFill>
                <a:ea typeface="Raleway"/>
                <a:cs typeface="Raleway"/>
                <a:sym typeface="Raleway"/>
              </a:rPr>
              <a:t> </a:t>
            </a:r>
            <a:endParaRPr sz="1200" dirty="0">
              <a:solidFill>
                <a:srgbClr val="000000"/>
              </a:solidFill>
              <a:ea typeface="Raleway"/>
              <a:cs typeface="Raleway"/>
              <a:sym typeface="Raleway"/>
            </a:endParaRPr>
          </a:p>
        </p:txBody>
      </p:sp>
      <p:sp>
        <p:nvSpPr>
          <p:cNvPr id="8" name="Shape 484">
            <a:extLst>
              <a:ext uri="{FF2B5EF4-FFF2-40B4-BE49-F238E27FC236}">
                <a16:creationId xmlns:a16="http://schemas.microsoft.com/office/drawing/2014/main" id="{B9B390FF-8FFA-E343-86FB-155A46176A1A}"/>
              </a:ext>
            </a:extLst>
          </p:cNvPr>
          <p:cNvSpPr txBox="1"/>
          <p:nvPr/>
        </p:nvSpPr>
        <p:spPr>
          <a:xfrm>
            <a:off x="393668" y="3634709"/>
            <a:ext cx="2674620" cy="1065825"/>
          </a:xfrm>
          <a:prstGeom prst="rect">
            <a:avLst/>
          </a:prstGeom>
          <a:noFill/>
          <a:ln>
            <a:noFill/>
          </a:ln>
        </p:spPr>
        <p:txBody>
          <a:bodyPr spcFirstLastPara="1" wrap="square" lIns="91425" tIns="91425" rIns="91425" bIns="91425" anchor="t" anchorCtr="0">
            <a:noAutofit/>
          </a:bodyPr>
          <a:lstStyle/>
          <a:p>
            <a:pPr marL="114297" lvl="1" indent="-117473">
              <a:lnSpc>
                <a:spcPct val="90000"/>
              </a:lnSpc>
              <a:buClr>
                <a:srgbClr val="202D47"/>
              </a:buClr>
              <a:buSzPts val="1600"/>
              <a:buFont typeface="Raleway"/>
              <a:buChar char="•"/>
            </a:pPr>
            <a:r>
              <a:rPr lang="en-US" sz="1200" dirty="0">
                <a:solidFill>
                  <a:srgbClr val="202D47"/>
                </a:solidFill>
                <a:ea typeface="Raleway"/>
                <a:cs typeface="Raleway"/>
                <a:sym typeface="Raleway"/>
              </a:rPr>
              <a:t>Production, consumption, and management of evaluation and evaluative work should hold at its core a responsibility to advance progress towards equity.</a:t>
            </a:r>
            <a:endParaRPr sz="1200" dirty="0">
              <a:solidFill>
                <a:srgbClr val="202D47"/>
              </a:solidFill>
              <a:ea typeface="Raleway"/>
              <a:cs typeface="Raleway"/>
              <a:sym typeface="Raleway"/>
            </a:endParaRPr>
          </a:p>
        </p:txBody>
      </p:sp>
      <p:sp>
        <p:nvSpPr>
          <p:cNvPr id="9" name="TextBox 8">
            <a:extLst>
              <a:ext uri="{FF2B5EF4-FFF2-40B4-BE49-F238E27FC236}">
                <a16:creationId xmlns:a16="http://schemas.microsoft.com/office/drawing/2014/main" id="{86E2035D-2FB3-2F47-8629-108F9B8B2280}"/>
              </a:ext>
            </a:extLst>
          </p:cNvPr>
          <p:cNvSpPr txBox="1"/>
          <p:nvPr/>
        </p:nvSpPr>
        <p:spPr>
          <a:xfrm>
            <a:off x="5882731" y="1446254"/>
            <a:ext cx="2941163" cy="300082"/>
          </a:xfrm>
          <a:prstGeom prst="rect">
            <a:avLst/>
          </a:prstGeom>
          <a:noFill/>
        </p:spPr>
        <p:txBody>
          <a:bodyPr wrap="square" rtlCol="0">
            <a:spAutoFit/>
          </a:bodyPr>
          <a:lstStyle/>
          <a:p>
            <a:pPr algn="r"/>
            <a:r>
              <a:rPr lang="en-US" sz="1350" dirty="0">
                <a:latin typeface="Raleway"/>
                <a:ea typeface="Raleway"/>
                <a:cs typeface="Raleway"/>
                <a:sym typeface="Raleway"/>
              </a:rPr>
              <a:t>(Emerging Principles</a:t>
            </a:r>
            <a:r>
              <a:rPr lang="en-US" sz="1350" dirty="0"/>
              <a:t>, </a:t>
            </a:r>
            <a:r>
              <a:rPr lang="en-US" sz="1350" dirty="0">
                <a:latin typeface="Raleway"/>
                <a:ea typeface="Raleway"/>
                <a:cs typeface="Raleway"/>
                <a:sym typeface="Raleway"/>
              </a:rPr>
              <a:t>Spring 2018)</a:t>
            </a:r>
            <a:endParaRPr lang="en-US" sz="1350" dirty="0"/>
          </a:p>
        </p:txBody>
      </p:sp>
    </p:spTree>
    <p:extLst>
      <p:ext uri="{BB962C8B-B14F-4D97-AF65-F5344CB8AC3E}">
        <p14:creationId xmlns:p14="http://schemas.microsoft.com/office/powerpoint/2010/main" val="19375754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VF PowerPoint A 2.png"/>
          <p:cNvPicPr>
            <a:picLocks noChangeAspect="1"/>
          </p:cNvPicPr>
          <p:nvPr/>
        </p:nvPicPr>
        <p:blipFill>
          <a:blip r:embed="rId2"/>
          <a:stretch>
            <a:fillRect/>
          </a:stretch>
        </p:blipFill>
        <p:spPr>
          <a:xfrm>
            <a:off x="0" y="0"/>
            <a:ext cx="9144000" cy="6644640"/>
          </a:xfrm>
          <a:prstGeom prst="rect">
            <a:avLst/>
          </a:prstGeom>
        </p:spPr>
      </p:pic>
      <p:sp>
        <p:nvSpPr>
          <p:cNvPr id="2" name="Title 1">
            <a:extLst>
              <a:ext uri="{FF2B5EF4-FFF2-40B4-BE49-F238E27FC236}">
                <a16:creationId xmlns:a16="http://schemas.microsoft.com/office/drawing/2014/main" id="{10FA58C6-FCD0-4D29-B9A2-71B1D7E6F0F0}"/>
              </a:ext>
            </a:extLst>
          </p:cNvPr>
          <p:cNvSpPr>
            <a:spLocks noGrp="1"/>
          </p:cNvSpPr>
          <p:nvPr>
            <p:ph type="title"/>
          </p:nvPr>
        </p:nvSpPr>
        <p:spPr>
          <a:xfrm>
            <a:off x="457200" y="736600"/>
            <a:ext cx="8229600" cy="681038"/>
          </a:xfrm>
        </p:spPr>
        <p:txBody>
          <a:bodyPr>
            <a:normAutofit fontScale="90000"/>
          </a:bodyPr>
          <a:lstStyle/>
          <a:p>
            <a:r>
              <a:rPr lang="en-US" dirty="0"/>
              <a:t>LEVEL </a:t>
            </a:r>
            <a:endParaRPr lang="en-CA" dirty="0"/>
          </a:p>
        </p:txBody>
      </p:sp>
      <p:sp>
        <p:nvSpPr>
          <p:cNvPr id="3" name="Content Placeholder 2">
            <a:extLst>
              <a:ext uri="{FF2B5EF4-FFF2-40B4-BE49-F238E27FC236}">
                <a16:creationId xmlns:a16="http://schemas.microsoft.com/office/drawing/2014/main" id="{7C90EC99-90AA-47D7-AADE-3283FE88F4C0}"/>
              </a:ext>
            </a:extLst>
          </p:cNvPr>
          <p:cNvSpPr>
            <a:spLocks noGrp="1"/>
          </p:cNvSpPr>
          <p:nvPr>
            <p:ph idx="1"/>
          </p:nvPr>
        </p:nvSpPr>
        <p:spPr/>
        <p:txBody>
          <a:bodyPr>
            <a:normAutofit/>
          </a:bodyPr>
          <a:lstStyle/>
          <a:p>
            <a:pPr marL="0" lvl="0" indent="0">
              <a:spcBef>
                <a:spcPts val="0"/>
              </a:spcBef>
              <a:buNone/>
            </a:pPr>
            <a:r>
              <a:rPr lang="en-US" sz="3600" b="1" dirty="0">
                <a:solidFill>
                  <a:prstClr val="black"/>
                </a:solidFill>
              </a:rPr>
              <a:t>Why are we offering internal grants?</a:t>
            </a:r>
          </a:p>
          <a:p>
            <a:pPr marL="0" lvl="0" indent="0">
              <a:spcBef>
                <a:spcPts val="0"/>
              </a:spcBef>
              <a:buNone/>
            </a:pPr>
            <a:endParaRPr lang="en-US" sz="3600" b="1" dirty="0">
              <a:solidFill>
                <a:prstClr val="black"/>
              </a:solidFill>
            </a:endParaRPr>
          </a:p>
          <a:p>
            <a:pPr>
              <a:spcBef>
                <a:spcPts val="0"/>
              </a:spcBef>
            </a:pPr>
            <a:r>
              <a:rPr lang="en-US" dirty="0">
                <a:solidFill>
                  <a:prstClr val="black"/>
                </a:solidFill>
              </a:rPr>
              <a:t>Funding is only one way that VF can contribute to shifting racial inequity</a:t>
            </a:r>
          </a:p>
          <a:p>
            <a:pPr>
              <a:spcBef>
                <a:spcPts val="0"/>
              </a:spcBef>
            </a:pPr>
            <a:r>
              <a:rPr lang="en-US" dirty="0">
                <a:solidFill>
                  <a:prstClr val="black"/>
                </a:solidFill>
              </a:rPr>
              <a:t>We need to be authentic partners in our grantee learning community</a:t>
            </a:r>
          </a:p>
          <a:p>
            <a:pPr>
              <a:spcBef>
                <a:spcPts val="0"/>
              </a:spcBef>
            </a:pPr>
            <a:r>
              <a:rPr lang="en-US" dirty="0">
                <a:solidFill>
                  <a:prstClr val="black"/>
                </a:solidFill>
              </a:rPr>
              <a:t>This is an opportunity to do our own learning work on racial equity</a:t>
            </a:r>
          </a:p>
          <a:p>
            <a:pPr marL="0" indent="0">
              <a:buNone/>
            </a:pPr>
            <a:endParaRPr lang="en-CA" dirty="0"/>
          </a:p>
        </p:txBody>
      </p:sp>
      <p:pic>
        <p:nvPicPr>
          <p:cNvPr id="5" name="Content Placeholder 4">
            <a:extLst>
              <a:ext uri="{FF2B5EF4-FFF2-40B4-BE49-F238E27FC236}">
                <a16:creationId xmlns:a16="http://schemas.microsoft.com/office/drawing/2014/main" id="{0A7E322A-7C71-4736-AAD3-A72B5ACEC178}"/>
              </a:ext>
            </a:extLst>
          </p:cNvPr>
          <p:cNvPicPr>
            <a:picLocks noChangeAspect="1"/>
          </p:cNvPicPr>
          <p:nvPr/>
        </p:nvPicPr>
        <p:blipFill>
          <a:blip r:embed="rId3"/>
          <a:stretch>
            <a:fillRect/>
          </a:stretch>
        </p:blipFill>
        <p:spPr>
          <a:xfrm>
            <a:off x="2718033" y="650660"/>
            <a:ext cx="3430356" cy="1058394"/>
          </a:xfrm>
          <a:prstGeom prst="rect">
            <a:avLst/>
          </a:prstGeom>
        </p:spPr>
      </p:pic>
    </p:spTree>
    <p:extLst>
      <p:ext uri="{BB962C8B-B14F-4D97-AF65-F5344CB8AC3E}">
        <p14:creationId xmlns:p14="http://schemas.microsoft.com/office/powerpoint/2010/main" val="314083740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VF Powerpoint Template" id="{EA75CB6B-34E4-43A0-9F77-A4D9D42A21D0}" vid="{3D09A324-41DA-4981-BE7E-D618BA4D207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VF Powerpoint Template</Template>
  <TotalTime>91</TotalTime>
  <Words>798</Words>
  <Application>Microsoft Office PowerPoint</Application>
  <PresentationFormat>On-screen Show (4:3)</PresentationFormat>
  <Paragraphs>104</Paragraphs>
  <Slides>15</Slides>
  <Notes>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inherit</vt:lpstr>
      <vt:lpstr>Lato</vt:lpstr>
      <vt:lpstr>Raleway</vt:lpstr>
      <vt:lpstr>Times New Roman</vt:lpstr>
      <vt:lpstr>Office Theme</vt:lpstr>
      <vt:lpstr>PowerPoint Presentation</vt:lpstr>
      <vt:lpstr>LEVEL </vt:lpstr>
      <vt:lpstr>Our Approach</vt:lpstr>
      <vt:lpstr>PowerPoint Presentation</vt:lpstr>
      <vt:lpstr>LEVEL </vt:lpstr>
      <vt:lpstr>LEVEL </vt:lpstr>
      <vt:lpstr>LEVEL </vt:lpstr>
      <vt:lpstr>Equitable Evaluation</vt:lpstr>
      <vt:lpstr>LEVEL </vt:lpstr>
      <vt:lpstr>LEVEL </vt:lpstr>
      <vt:lpstr>Common Challenges and Barriers to Inclusion</vt:lpstr>
      <vt:lpstr>Common Organizational Successes</vt:lpstr>
      <vt:lpstr>Common Recruitment and Retention Strategies</vt:lpstr>
      <vt:lpstr>LEVEL </vt:lpstr>
      <vt:lpstr>LEVEL </vt:lpstr>
    </vt:vector>
  </TitlesOfParts>
  <Company>RARE DESIGN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Trilby Smith</dc:creator>
  <cp:lastModifiedBy>Trilby Smith</cp:lastModifiedBy>
  <cp:revision>15</cp:revision>
  <dcterms:created xsi:type="dcterms:W3CDTF">2019-02-22T17:30:44Z</dcterms:created>
  <dcterms:modified xsi:type="dcterms:W3CDTF">2019-02-25T19:36:23Z</dcterms:modified>
</cp:coreProperties>
</file>